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9" r:id="rId2"/>
    <p:sldId id="300" r:id="rId3"/>
    <p:sldId id="301" r:id="rId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000"/>
    <a:srgbClr val="007E00"/>
    <a:srgbClr val="006E00"/>
    <a:srgbClr val="006600"/>
    <a:srgbClr val="FF6600"/>
    <a:srgbClr val="3A3A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9"/>
    <p:restoredTop sz="94228" autoAdjust="0"/>
  </p:normalViewPr>
  <p:slideViewPr>
    <p:cSldViewPr>
      <p:cViewPr>
        <p:scale>
          <a:sx n="144" d="100"/>
          <a:sy n="144" d="100"/>
        </p:scale>
        <p:origin x="592" y="-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1583E5-8027-A14A-ABF7-70F2FF778717}" type="datetimeFigureOut">
              <a:rPr lang="en-US" smtClean="0"/>
              <a:t>9/10/19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730B1D-2952-1448-BBD8-F2BFFA85926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7425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25B4BF-5FEE-4E28-98FC-8666B78C59F9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3455DB-D1CD-4A67-B7DB-13E29AB433D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88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455DB-D1CD-4A67-B7DB-13E29AB433DB}" type="slidenum">
              <a:rPr lang="nl-NL" smtClean="0"/>
              <a:pPr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158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-document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467544" y="1268760"/>
            <a:ext cx="8229600" cy="1368152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kern="0" dirty="0">
                <a:solidFill>
                  <a:srgbClr val="007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Introductie </a:t>
            </a:r>
            <a:br>
              <a:rPr lang="nl-NL" sz="2800" kern="0" dirty="0">
                <a:solidFill>
                  <a:srgbClr val="007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</a:br>
            <a:r>
              <a:rPr lang="nl-NL" sz="2800" kern="0" dirty="0">
                <a:solidFill>
                  <a:srgbClr val="007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Operationeel Vlootbeheer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Masterclass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sz="2800" kern="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ea typeface="+mj-ea"/>
              <a:cs typeface="+mj-cs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kern="0" dirty="0">
                <a:solidFill>
                  <a:srgbClr val="007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Het leven van een </a:t>
            </a:r>
            <a:r>
              <a:rPr lang="nl-NL" sz="2800" kern="0" dirty="0" err="1">
                <a:solidFill>
                  <a:srgbClr val="007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loodzuur</a:t>
            </a:r>
            <a:r>
              <a:rPr lang="nl-NL" sz="2800" kern="0" dirty="0">
                <a:solidFill>
                  <a:srgbClr val="007E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 batterij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sz="2400" kern="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ea typeface="+mj-ea"/>
              <a:cs typeface="+mj-cs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sz="3200" kern="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hthoek 21"/>
          <p:cNvSpPr/>
          <p:nvPr/>
        </p:nvSpPr>
        <p:spPr>
          <a:xfrm>
            <a:off x="3923928" y="1772816"/>
            <a:ext cx="2088232" cy="2160240"/>
          </a:xfrm>
          <a:prstGeom prst="rect">
            <a:avLst/>
          </a:prstGeom>
          <a:solidFill>
            <a:srgbClr val="92D05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2" name="Rechthoek 27"/>
          <p:cNvSpPr/>
          <p:nvPr/>
        </p:nvSpPr>
        <p:spPr>
          <a:xfrm>
            <a:off x="4211960" y="2924944"/>
            <a:ext cx="1512168" cy="792088"/>
          </a:xfrm>
          <a:prstGeom prst="rect">
            <a:avLst/>
          </a:prstGeom>
          <a:solidFill>
            <a:srgbClr val="007E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4" name="Rechthoek 27"/>
          <p:cNvSpPr/>
          <p:nvPr/>
        </p:nvSpPr>
        <p:spPr>
          <a:xfrm>
            <a:off x="4211960" y="1988840"/>
            <a:ext cx="1512168" cy="792088"/>
          </a:xfrm>
          <a:prstGeom prst="rect">
            <a:avLst/>
          </a:prstGeom>
          <a:solidFill>
            <a:srgbClr val="007E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 txBox="1">
            <a:spLocks/>
          </p:cNvSpPr>
          <p:nvPr/>
        </p:nvSpPr>
        <p:spPr>
          <a:xfrm>
            <a:off x="546100" y="404664"/>
            <a:ext cx="8229600" cy="864096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Het leven van een </a:t>
            </a:r>
            <a:r>
              <a:rPr lang="nl-NL" sz="28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loodzuur</a:t>
            </a:r>
            <a:r>
              <a:rPr lang="nl-NL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 batterij</a:t>
            </a:r>
          </a:p>
        </p:txBody>
      </p:sp>
      <p:sp>
        <p:nvSpPr>
          <p:cNvPr id="24" name="Tekstvak 23"/>
          <p:cNvSpPr txBox="1"/>
          <p:nvPr/>
        </p:nvSpPr>
        <p:spPr>
          <a:xfrm>
            <a:off x="4067944" y="112474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rgbClr val="006600"/>
                </a:solidFill>
              </a:rPr>
              <a:t>Gebruik Batterij</a:t>
            </a:r>
          </a:p>
        </p:txBody>
      </p:sp>
      <p:sp>
        <p:nvSpPr>
          <p:cNvPr id="25" name="Tekstvak 24"/>
          <p:cNvSpPr txBox="1"/>
          <p:nvPr/>
        </p:nvSpPr>
        <p:spPr>
          <a:xfrm>
            <a:off x="6876256" y="1124744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rgbClr val="006600"/>
                </a:solidFill>
              </a:rPr>
              <a:t>Status batterij</a:t>
            </a:r>
          </a:p>
        </p:txBody>
      </p:sp>
      <p:sp>
        <p:nvSpPr>
          <p:cNvPr id="26" name="Rechthoek 25"/>
          <p:cNvSpPr/>
          <p:nvPr/>
        </p:nvSpPr>
        <p:spPr>
          <a:xfrm>
            <a:off x="6804248" y="1772816"/>
            <a:ext cx="1728192" cy="1080120"/>
          </a:xfrm>
          <a:prstGeom prst="rect">
            <a:avLst/>
          </a:prstGeom>
          <a:solidFill>
            <a:srgbClr val="006600"/>
          </a:solidFill>
          <a:ln>
            <a:solidFill>
              <a:srgbClr val="004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7" name="Tekstvak 26"/>
          <p:cNvSpPr txBox="1"/>
          <p:nvPr/>
        </p:nvSpPr>
        <p:spPr>
          <a:xfrm>
            <a:off x="6804248" y="3356992"/>
            <a:ext cx="1728192" cy="1119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600"/>
              </a:lnSpc>
            </a:pPr>
            <a:r>
              <a:rPr lang="nl-NL" sz="1400" b="1" dirty="0">
                <a:solidFill>
                  <a:srgbClr val="17375E"/>
                </a:solidFill>
              </a:rPr>
              <a:t>Capaciteit</a:t>
            </a:r>
            <a:br>
              <a:rPr lang="nl-NL" sz="1400" b="1" dirty="0">
                <a:solidFill>
                  <a:srgbClr val="17375E"/>
                </a:solidFill>
              </a:rPr>
            </a:br>
            <a:r>
              <a:rPr lang="nl-NL" sz="1400" b="1" dirty="0">
                <a:solidFill>
                  <a:srgbClr val="17375E"/>
                </a:solidFill>
              </a:rPr>
              <a:t>Batterij</a:t>
            </a:r>
          </a:p>
          <a:p>
            <a:pPr algn="ctr">
              <a:lnSpc>
                <a:spcPts val="1600"/>
              </a:lnSpc>
            </a:pPr>
            <a:r>
              <a:rPr lang="nl-NL" sz="1400" b="1" dirty="0">
                <a:solidFill>
                  <a:srgbClr val="17375E"/>
                </a:solidFill>
              </a:rPr>
              <a:t>&amp;</a:t>
            </a:r>
          </a:p>
          <a:p>
            <a:pPr algn="ctr">
              <a:lnSpc>
                <a:spcPts val="1600"/>
              </a:lnSpc>
            </a:pPr>
            <a:r>
              <a:rPr lang="nl-NL" sz="1400" b="1" dirty="0">
                <a:solidFill>
                  <a:srgbClr val="17375E"/>
                </a:solidFill>
              </a:rPr>
              <a:t>Maximale Piekstroom</a:t>
            </a:r>
          </a:p>
        </p:txBody>
      </p:sp>
      <p:sp>
        <p:nvSpPr>
          <p:cNvPr id="34" name="Rechthoek 33"/>
          <p:cNvSpPr/>
          <p:nvPr/>
        </p:nvSpPr>
        <p:spPr>
          <a:xfrm>
            <a:off x="251520" y="1628800"/>
            <a:ext cx="2945636" cy="11521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5" name="Tekstvak 34"/>
          <p:cNvSpPr txBox="1"/>
          <p:nvPr/>
        </p:nvSpPr>
        <p:spPr>
          <a:xfrm>
            <a:off x="291344" y="1124744"/>
            <a:ext cx="2696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chemeClr val="tx2">
                    <a:lumMod val="75000"/>
                  </a:schemeClr>
                </a:solidFill>
              </a:rPr>
              <a:t>Slijtage factoren</a:t>
            </a:r>
          </a:p>
        </p:txBody>
      </p:sp>
      <p:sp>
        <p:nvSpPr>
          <p:cNvPr id="41" name="Tekstvak 40"/>
          <p:cNvSpPr txBox="1"/>
          <p:nvPr/>
        </p:nvSpPr>
        <p:spPr>
          <a:xfrm>
            <a:off x="323528" y="2924944"/>
            <a:ext cx="273630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>
                <a:solidFill>
                  <a:schemeClr val="tx2">
                    <a:lumMod val="75000"/>
                  </a:schemeClr>
                </a:solidFill>
              </a:rPr>
              <a:t>Suboptimale Ontlaadtijd</a:t>
            </a:r>
          </a:p>
          <a:p>
            <a:pPr marL="171450" indent="-171450">
              <a:buFont typeface="Arial"/>
              <a:buChar char="•"/>
            </a:pPr>
            <a:r>
              <a:rPr lang="nl-NL" sz="1200" b="1" dirty="0">
                <a:solidFill>
                  <a:schemeClr val="tx2">
                    <a:lumMod val="75000"/>
                  </a:schemeClr>
                </a:solidFill>
              </a:rPr>
              <a:t>Te lang</a:t>
            </a:r>
          </a:p>
          <a:p>
            <a:pPr marL="171450" indent="-171450">
              <a:buFont typeface="Arial"/>
              <a:buChar char="•"/>
            </a:pPr>
            <a:r>
              <a:rPr lang="nl-NL" sz="1200" b="1" dirty="0">
                <a:solidFill>
                  <a:schemeClr val="tx2">
                    <a:lumMod val="75000"/>
                  </a:schemeClr>
                </a:solidFill>
              </a:rPr>
              <a:t>Te kort </a:t>
            </a:r>
          </a:p>
          <a:p>
            <a:r>
              <a:rPr lang="nl-NL" sz="1400" b="1" dirty="0">
                <a:solidFill>
                  <a:schemeClr val="tx2">
                    <a:lumMod val="75000"/>
                  </a:schemeClr>
                </a:solidFill>
              </a:rPr>
              <a:t>Suboptimaal Ontladen</a:t>
            </a:r>
          </a:p>
          <a:p>
            <a:pPr marL="171450" indent="-171450">
              <a:buFont typeface="Arial"/>
              <a:buChar char="•"/>
            </a:pPr>
            <a:r>
              <a:rPr lang="nl-NL" sz="1200" b="1" dirty="0">
                <a:solidFill>
                  <a:schemeClr val="tx2">
                    <a:lumMod val="75000"/>
                  </a:schemeClr>
                </a:solidFill>
              </a:rPr>
              <a:t>Seizoensinvloeden</a:t>
            </a:r>
          </a:p>
          <a:p>
            <a:pPr marL="171450" indent="-171450">
              <a:buFont typeface="Arial"/>
              <a:buChar char="•"/>
            </a:pPr>
            <a:r>
              <a:rPr lang="nl-NL" sz="1200" b="1" dirty="0">
                <a:solidFill>
                  <a:schemeClr val="tx2">
                    <a:lumMod val="75000"/>
                  </a:schemeClr>
                </a:solidFill>
              </a:rPr>
              <a:t>Ontlaadgelijkmatigheid</a:t>
            </a:r>
          </a:p>
          <a:p>
            <a:r>
              <a:rPr lang="nl-NL" sz="1400" b="1" dirty="0">
                <a:solidFill>
                  <a:schemeClr val="tx2">
                    <a:lumMod val="75000"/>
                  </a:schemeClr>
                </a:solidFill>
              </a:rPr>
              <a:t>Werkomgeving</a:t>
            </a:r>
          </a:p>
          <a:p>
            <a:pPr marL="171450" indent="-171450">
              <a:buFont typeface="Arial"/>
              <a:buChar char="•"/>
            </a:pPr>
            <a:r>
              <a:rPr lang="nl-NL" sz="1200" b="1" dirty="0">
                <a:solidFill>
                  <a:schemeClr val="tx2">
                    <a:lumMod val="75000"/>
                  </a:schemeClr>
                </a:solidFill>
              </a:rPr>
              <a:t>Temperatuur</a:t>
            </a:r>
          </a:p>
          <a:p>
            <a:pPr marL="171450" indent="-171450">
              <a:buFont typeface="Arial"/>
              <a:buChar char="•"/>
            </a:pPr>
            <a:r>
              <a:rPr lang="nl-NL" sz="1200" b="1" dirty="0">
                <a:solidFill>
                  <a:schemeClr val="tx2">
                    <a:lumMod val="75000"/>
                  </a:schemeClr>
                </a:solidFill>
              </a:rPr>
              <a:t>Accessoires op truck </a:t>
            </a:r>
          </a:p>
          <a:p>
            <a:pPr marL="171450" indent="-171450">
              <a:buFont typeface="Arial"/>
              <a:buChar char="•"/>
            </a:pPr>
            <a:r>
              <a:rPr lang="nl-NL" sz="1200" b="1" dirty="0">
                <a:solidFill>
                  <a:schemeClr val="tx2">
                    <a:lumMod val="75000"/>
                  </a:schemeClr>
                </a:solidFill>
              </a:rPr>
              <a:t>Vloer</a:t>
            </a:r>
          </a:p>
          <a:p>
            <a:pPr marL="171450" indent="-171450">
              <a:buFont typeface="Arial"/>
              <a:buChar char="•"/>
            </a:pPr>
            <a:r>
              <a:rPr lang="nl-NL" sz="1200" b="1" dirty="0">
                <a:solidFill>
                  <a:schemeClr val="tx2">
                    <a:lumMod val="75000"/>
                  </a:schemeClr>
                </a:solidFill>
              </a:rPr>
              <a:t>Stof</a:t>
            </a:r>
          </a:p>
        </p:txBody>
      </p:sp>
      <p:cxnSp>
        <p:nvCxnSpPr>
          <p:cNvPr id="46" name="Rechte verbindingslijn met pijl 45"/>
          <p:cNvCxnSpPr>
            <a:stCxn id="94" idx="3"/>
            <a:endCxn id="26" idx="1"/>
          </p:cNvCxnSpPr>
          <p:nvPr/>
        </p:nvCxnSpPr>
        <p:spPr>
          <a:xfrm flipV="1">
            <a:off x="5724128" y="2312876"/>
            <a:ext cx="1080120" cy="72008"/>
          </a:xfrm>
          <a:prstGeom prst="straightConnector1">
            <a:avLst/>
          </a:prstGeom>
          <a:ln w="31750" cap="flat">
            <a:solidFill>
              <a:srgbClr val="0066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hthoek 20"/>
          <p:cNvSpPr/>
          <p:nvPr/>
        </p:nvSpPr>
        <p:spPr>
          <a:xfrm>
            <a:off x="6804248" y="3356992"/>
            <a:ext cx="1728192" cy="11521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3" name="Tekstvak 32"/>
          <p:cNvSpPr txBox="1"/>
          <p:nvPr/>
        </p:nvSpPr>
        <p:spPr>
          <a:xfrm>
            <a:off x="6516216" y="4509120"/>
            <a:ext cx="2376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b="1" dirty="0">
                <a:solidFill>
                  <a:srgbClr val="17375E"/>
                </a:solidFill>
              </a:rPr>
              <a:t>Levensduur batterij</a:t>
            </a:r>
          </a:p>
        </p:txBody>
      </p:sp>
      <p:cxnSp>
        <p:nvCxnSpPr>
          <p:cNvPr id="37" name="Rechte verbindingslijn met pijl 36"/>
          <p:cNvCxnSpPr>
            <a:stCxn id="92" idx="3"/>
            <a:endCxn id="26" idx="1"/>
          </p:cNvCxnSpPr>
          <p:nvPr/>
        </p:nvCxnSpPr>
        <p:spPr>
          <a:xfrm flipV="1">
            <a:off x="5724128" y="2312876"/>
            <a:ext cx="1080120" cy="1008112"/>
          </a:xfrm>
          <a:prstGeom prst="straightConnector1">
            <a:avLst/>
          </a:prstGeom>
          <a:ln w="31750" cap="flat">
            <a:solidFill>
              <a:srgbClr val="0066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kstvak 32"/>
          <p:cNvSpPr txBox="1"/>
          <p:nvPr/>
        </p:nvSpPr>
        <p:spPr>
          <a:xfrm>
            <a:off x="4139952" y="5157192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1" dirty="0">
                <a:solidFill>
                  <a:srgbClr val="17375E"/>
                </a:solidFill>
              </a:rPr>
              <a:t>Een batterij leeft zolang hij </a:t>
            </a:r>
            <a:r>
              <a:rPr lang="nl-NL" b="1" dirty="0">
                <a:solidFill>
                  <a:srgbClr val="FF0000"/>
                </a:solidFill>
              </a:rPr>
              <a:t>zijn</a:t>
            </a:r>
            <a:r>
              <a:rPr lang="nl-NL" b="1" dirty="0">
                <a:solidFill>
                  <a:srgbClr val="006600"/>
                </a:solidFill>
              </a:rPr>
              <a:t> </a:t>
            </a:r>
            <a:r>
              <a:rPr lang="nl-NL" b="1" dirty="0">
                <a:solidFill>
                  <a:srgbClr val="17375E"/>
                </a:solidFill>
              </a:rPr>
              <a:t>operatie aan kan</a:t>
            </a:r>
          </a:p>
        </p:txBody>
      </p:sp>
      <p:cxnSp>
        <p:nvCxnSpPr>
          <p:cNvPr id="38" name="Rechte verbindingslijn met pijl 28"/>
          <p:cNvCxnSpPr>
            <a:stCxn id="21" idx="1"/>
            <a:endCxn id="23" idx="0"/>
          </p:cNvCxnSpPr>
          <p:nvPr/>
        </p:nvCxnSpPr>
        <p:spPr>
          <a:xfrm flipH="1">
            <a:off x="5508104" y="3933056"/>
            <a:ext cx="1296144" cy="1224136"/>
          </a:xfrm>
          <a:prstGeom prst="straightConnector1">
            <a:avLst/>
          </a:prstGeom>
          <a:ln w="31750" cap="flat">
            <a:solidFill>
              <a:srgbClr val="0066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kstvak 40"/>
          <p:cNvSpPr txBox="1"/>
          <p:nvPr/>
        </p:nvSpPr>
        <p:spPr>
          <a:xfrm>
            <a:off x="323528" y="1628800"/>
            <a:ext cx="28803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>
                <a:solidFill>
                  <a:schemeClr val="tx2">
                    <a:lumMod val="75000"/>
                  </a:schemeClr>
                </a:solidFill>
              </a:rPr>
              <a:t>Onvoldoende Laad en Rusttijd</a:t>
            </a:r>
          </a:p>
          <a:p>
            <a:r>
              <a:rPr lang="nl-NL" sz="1400" b="1" dirty="0">
                <a:solidFill>
                  <a:schemeClr val="tx2">
                    <a:lumMod val="75000"/>
                  </a:schemeClr>
                </a:solidFill>
              </a:rPr>
              <a:t>Suboptimaal laden</a:t>
            </a:r>
          </a:p>
          <a:p>
            <a:pPr marL="171450" indent="-171450">
              <a:buFont typeface="Arial"/>
              <a:buChar char="•"/>
            </a:pPr>
            <a:r>
              <a:rPr lang="nl-NL" sz="1200" b="1" dirty="0">
                <a:solidFill>
                  <a:schemeClr val="tx2">
                    <a:lumMod val="75000"/>
                  </a:schemeClr>
                </a:solidFill>
              </a:rPr>
              <a:t>Laadmoment (80%, shift, tussenladen)</a:t>
            </a:r>
          </a:p>
          <a:p>
            <a:pPr marL="171450" indent="-171450">
              <a:buFont typeface="Arial"/>
              <a:buChar char="•"/>
            </a:pPr>
            <a:r>
              <a:rPr lang="nl-NL" sz="1200" b="1" dirty="0">
                <a:solidFill>
                  <a:schemeClr val="tx2">
                    <a:lumMod val="75000"/>
                  </a:schemeClr>
                </a:solidFill>
              </a:rPr>
              <a:t>Type lader (</a:t>
            </a:r>
            <a:r>
              <a:rPr lang="nl-NL" sz="1200" b="1" dirty="0" err="1">
                <a:solidFill>
                  <a:schemeClr val="tx2">
                    <a:lumMod val="75000"/>
                  </a:schemeClr>
                </a:solidFill>
              </a:rPr>
              <a:t>TrakAir</a:t>
            </a:r>
            <a:r>
              <a:rPr lang="nl-NL" sz="1200" b="1" dirty="0">
                <a:solidFill>
                  <a:schemeClr val="tx2">
                    <a:lumMod val="75000"/>
                  </a:schemeClr>
                </a:solidFill>
              </a:rPr>
              <a:t>, HF, Standaard)</a:t>
            </a:r>
          </a:p>
          <a:p>
            <a:pPr marL="171450" indent="-171450">
              <a:buFont typeface="Arial"/>
              <a:buChar char="•"/>
            </a:pPr>
            <a:r>
              <a:rPr lang="nl-NL" sz="1200" b="1" dirty="0">
                <a:solidFill>
                  <a:schemeClr val="tx2">
                    <a:lumMod val="75000"/>
                  </a:schemeClr>
                </a:solidFill>
              </a:rPr>
              <a:t>Laadomstandigheden </a:t>
            </a:r>
          </a:p>
        </p:txBody>
      </p:sp>
      <p:cxnSp>
        <p:nvCxnSpPr>
          <p:cNvPr id="44" name="Rechte verbindingslijn met pijl 43"/>
          <p:cNvCxnSpPr>
            <a:stCxn id="34" idx="3"/>
            <a:endCxn id="94" idx="1"/>
          </p:cNvCxnSpPr>
          <p:nvPr/>
        </p:nvCxnSpPr>
        <p:spPr>
          <a:xfrm>
            <a:off x="3197156" y="2204864"/>
            <a:ext cx="1014804" cy="180020"/>
          </a:xfrm>
          <a:prstGeom prst="straightConnector1">
            <a:avLst/>
          </a:prstGeom>
          <a:ln w="31750" cap="flat">
            <a:solidFill>
              <a:srgbClr val="0066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hthoek 33"/>
          <p:cNvSpPr/>
          <p:nvPr/>
        </p:nvSpPr>
        <p:spPr>
          <a:xfrm>
            <a:off x="251520" y="2924944"/>
            <a:ext cx="2945636" cy="22322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47" name="Rechte verbindingslijn met pijl 43"/>
          <p:cNvCxnSpPr>
            <a:endCxn id="92" idx="1"/>
          </p:cNvCxnSpPr>
          <p:nvPr/>
        </p:nvCxnSpPr>
        <p:spPr>
          <a:xfrm flipV="1">
            <a:off x="3203848" y="3320988"/>
            <a:ext cx="1008112" cy="756084"/>
          </a:xfrm>
          <a:prstGeom prst="straightConnector1">
            <a:avLst/>
          </a:prstGeom>
          <a:ln w="31750" cap="flat">
            <a:solidFill>
              <a:srgbClr val="0066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kstvak 26"/>
          <p:cNvSpPr txBox="1"/>
          <p:nvPr/>
        </p:nvSpPr>
        <p:spPr>
          <a:xfrm>
            <a:off x="6948264" y="1916832"/>
            <a:ext cx="17281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nl-NL" sz="1400" b="1" dirty="0">
                <a:solidFill>
                  <a:schemeClr val="bg1"/>
                </a:solidFill>
              </a:rPr>
              <a:t> sulfatering</a:t>
            </a:r>
          </a:p>
          <a:p>
            <a:pPr>
              <a:buFont typeface="Arial" pitchFamily="34" charset="0"/>
              <a:buChar char="•"/>
            </a:pPr>
            <a:r>
              <a:rPr lang="nl-NL" sz="1400" b="1" dirty="0">
                <a:solidFill>
                  <a:schemeClr val="bg1"/>
                </a:solidFill>
              </a:rPr>
              <a:t> massa-uitval</a:t>
            </a:r>
          </a:p>
          <a:p>
            <a:pPr>
              <a:buFont typeface="Arial" pitchFamily="34" charset="0"/>
              <a:buChar char="•"/>
            </a:pPr>
            <a:r>
              <a:rPr lang="nl-NL" sz="1400" b="1" dirty="0">
                <a:solidFill>
                  <a:schemeClr val="bg1"/>
                </a:solidFill>
              </a:rPr>
              <a:t> corrosie</a:t>
            </a:r>
          </a:p>
        </p:txBody>
      </p:sp>
      <p:sp>
        <p:nvSpPr>
          <p:cNvPr id="32" name="Tekstvak 31"/>
          <p:cNvSpPr txBox="1"/>
          <p:nvPr/>
        </p:nvSpPr>
        <p:spPr>
          <a:xfrm>
            <a:off x="4283968" y="2924944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>
                <a:solidFill>
                  <a:schemeClr val="bg1"/>
                </a:solidFill>
              </a:rPr>
              <a:t>ONTLADEN</a:t>
            </a:r>
            <a:endParaRPr lang="nl-NL" sz="1400" b="1" dirty="0">
              <a:solidFill>
                <a:srgbClr val="17375E"/>
              </a:solidFill>
            </a:endParaRPr>
          </a:p>
          <a:p>
            <a:pPr>
              <a:buFont typeface="Arial" pitchFamily="34" charset="0"/>
              <a:buChar char="•"/>
            </a:pPr>
            <a:endParaRPr lang="nl-NL" sz="1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70" name="Rechte verbindingslijn met pijl 28"/>
          <p:cNvCxnSpPr>
            <a:stCxn id="26" idx="2"/>
            <a:endCxn id="27" idx="0"/>
          </p:cNvCxnSpPr>
          <p:nvPr/>
        </p:nvCxnSpPr>
        <p:spPr>
          <a:xfrm>
            <a:off x="7668344" y="2852936"/>
            <a:ext cx="0" cy="504056"/>
          </a:xfrm>
          <a:prstGeom prst="straightConnector1">
            <a:avLst/>
          </a:prstGeom>
          <a:ln w="31750" cap="flat">
            <a:solidFill>
              <a:srgbClr val="0066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kstvak 31"/>
          <p:cNvSpPr txBox="1"/>
          <p:nvPr/>
        </p:nvSpPr>
        <p:spPr>
          <a:xfrm>
            <a:off x="4283968" y="1988840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>
                <a:solidFill>
                  <a:schemeClr val="bg1"/>
                </a:solidFill>
              </a:rPr>
              <a:t>LADEN</a:t>
            </a:r>
            <a:endParaRPr lang="nl-NL" sz="1400" b="1" dirty="0">
              <a:solidFill>
                <a:srgbClr val="17375E"/>
              </a:solidFill>
            </a:endParaRPr>
          </a:p>
          <a:p>
            <a:endParaRPr lang="nl-NL" sz="1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8" name="Tekstvak 31"/>
          <p:cNvSpPr txBox="1"/>
          <p:nvPr/>
        </p:nvSpPr>
        <p:spPr>
          <a:xfrm>
            <a:off x="4283968" y="1988840"/>
            <a:ext cx="12241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1400" b="1" dirty="0">
              <a:solidFill>
                <a:srgbClr val="17375E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nl-NL" sz="1400" b="1" dirty="0">
                <a:solidFill>
                  <a:srgbClr val="17375E"/>
                </a:solidFill>
              </a:rPr>
              <a:t> Gezond </a:t>
            </a:r>
          </a:p>
          <a:p>
            <a:pPr>
              <a:buFont typeface="Arial" pitchFamily="34" charset="0"/>
              <a:buChar char="•"/>
            </a:pPr>
            <a:r>
              <a:rPr lang="nl-NL" sz="1400" b="1" dirty="0">
                <a:solidFill>
                  <a:schemeClr val="tx2">
                    <a:lumMod val="75000"/>
                  </a:schemeClr>
                </a:solidFill>
              </a:rPr>
              <a:t> Agressief</a:t>
            </a:r>
          </a:p>
        </p:txBody>
      </p:sp>
      <p:sp>
        <p:nvSpPr>
          <p:cNvPr id="29" name="Tekstvak 31"/>
          <p:cNvSpPr txBox="1"/>
          <p:nvPr/>
        </p:nvSpPr>
        <p:spPr>
          <a:xfrm>
            <a:off x="4283968" y="2924944"/>
            <a:ext cx="11521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1400" b="1" dirty="0">
              <a:solidFill>
                <a:srgbClr val="17375E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nl-NL" sz="1400" b="1" dirty="0">
                <a:solidFill>
                  <a:srgbClr val="17375E"/>
                </a:solidFill>
              </a:rPr>
              <a:t> Gezond </a:t>
            </a:r>
          </a:p>
          <a:p>
            <a:pPr>
              <a:buFont typeface="Arial" pitchFamily="34" charset="0"/>
              <a:buChar char="•"/>
            </a:pPr>
            <a:r>
              <a:rPr lang="nl-NL" sz="1400" b="1" dirty="0">
                <a:solidFill>
                  <a:schemeClr val="tx2">
                    <a:lumMod val="75000"/>
                  </a:schemeClr>
                </a:solidFill>
              </a:rPr>
              <a:t> Agressief</a:t>
            </a:r>
          </a:p>
        </p:txBody>
      </p:sp>
      <p:sp>
        <p:nvSpPr>
          <p:cNvPr id="30" name="Rechthoek 33"/>
          <p:cNvSpPr/>
          <p:nvPr/>
        </p:nvSpPr>
        <p:spPr>
          <a:xfrm>
            <a:off x="251520" y="5301208"/>
            <a:ext cx="2945636" cy="12241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1" name="Tekstvak 40"/>
          <p:cNvSpPr txBox="1"/>
          <p:nvPr/>
        </p:nvSpPr>
        <p:spPr>
          <a:xfrm>
            <a:off x="323528" y="5301208"/>
            <a:ext cx="273630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>
                <a:solidFill>
                  <a:schemeClr val="tx2">
                    <a:lumMod val="75000"/>
                  </a:schemeClr>
                </a:solidFill>
              </a:rPr>
              <a:t>Overige factoren</a:t>
            </a:r>
          </a:p>
          <a:p>
            <a:pPr marL="171450" indent="-171450">
              <a:buFont typeface="Arial"/>
              <a:buChar char="•"/>
            </a:pPr>
            <a:r>
              <a:rPr lang="nl-NL" sz="1200" b="1" dirty="0">
                <a:solidFill>
                  <a:schemeClr val="tx2">
                    <a:lumMod val="75000"/>
                  </a:schemeClr>
                </a:solidFill>
              </a:rPr>
              <a:t>Type truck</a:t>
            </a:r>
          </a:p>
          <a:p>
            <a:pPr marL="171450" indent="-171450">
              <a:buFont typeface="Arial"/>
              <a:buChar char="•"/>
            </a:pPr>
            <a:r>
              <a:rPr lang="nl-NL" sz="1200" b="1" dirty="0">
                <a:solidFill>
                  <a:schemeClr val="tx2">
                    <a:lumMod val="75000"/>
                  </a:schemeClr>
                </a:solidFill>
              </a:rPr>
              <a:t>Grootte batterij</a:t>
            </a:r>
          </a:p>
          <a:p>
            <a:pPr marL="171450" indent="-171450">
              <a:buFont typeface="Arial"/>
              <a:buChar char="•"/>
            </a:pPr>
            <a:r>
              <a:rPr lang="nl-NL" sz="1200" b="1" dirty="0">
                <a:solidFill>
                  <a:schemeClr val="tx2">
                    <a:lumMod val="75000"/>
                  </a:schemeClr>
                </a:solidFill>
              </a:rPr>
              <a:t>Ondeskundige gebruik</a:t>
            </a:r>
          </a:p>
          <a:p>
            <a:pPr marL="171450" indent="-171450">
              <a:buFont typeface="Arial"/>
              <a:buChar char="•"/>
            </a:pPr>
            <a:r>
              <a:rPr lang="nl-NL" sz="1200" b="1" dirty="0">
                <a:solidFill>
                  <a:schemeClr val="tx2">
                    <a:lumMod val="75000"/>
                  </a:schemeClr>
                </a:solidFill>
              </a:rPr>
              <a:t>Suboptimaal onderhoud</a:t>
            </a:r>
          </a:p>
          <a:p>
            <a:pPr marL="171450" indent="-171450">
              <a:buFont typeface="Arial"/>
              <a:buChar char="•"/>
            </a:pPr>
            <a:r>
              <a:rPr lang="nl-NL" sz="1200" b="1" dirty="0">
                <a:solidFill>
                  <a:schemeClr val="tx2">
                    <a:lumMod val="75000"/>
                  </a:schemeClr>
                </a:solidFill>
              </a:rPr>
              <a:t>Energiedekking</a:t>
            </a:r>
          </a:p>
        </p:txBody>
      </p:sp>
      <p:cxnSp>
        <p:nvCxnSpPr>
          <p:cNvPr id="40" name="Rechte verbindingslijn met pijl 43"/>
          <p:cNvCxnSpPr/>
          <p:nvPr/>
        </p:nvCxnSpPr>
        <p:spPr>
          <a:xfrm flipV="1">
            <a:off x="3197156" y="3933056"/>
            <a:ext cx="1770888" cy="1980220"/>
          </a:xfrm>
          <a:prstGeom prst="straightConnector1">
            <a:avLst/>
          </a:prstGeom>
          <a:ln w="31750" cap="flat">
            <a:solidFill>
              <a:srgbClr val="0066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842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 animBg="1"/>
      <p:bldP spid="27" grpId="0"/>
      <p:bldP spid="34" grpId="0" animBg="1"/>
      <p:bldP spid="35" grpId="0"/>
      <p:bldP spid="41" grpId="0"/>
      <p:bldP spid="21" grpId="0" animBg="1"/>
      <p:bldP spid="33" grpId="0"/>
      <p:bldP spid="23" grpId="0"/>
      <p:bldP spid="39" grpId="0"/>
      <p:bldP spid="45" grpId="0" animBg="1"/>
      <p:bldP spid="52" grpId="0"/>
      <p:bldP spid="52" grpId="1"/>
      <p:bldP spid="52" grpId="2"/>
      <p:bldP spid="28" grpId="0"/>
      <p:bldP spid="29" grpId="0"/>
      <p:bldP spid="30" grpId="0" animBg="1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0486898"/>
              </p:ext>
            </p:extLst>
          </p:nvPr>
        </p:nvGraphicFramePr>
        <p:xfrm>
          <a:off x="899592" y="1268760"/>
          <a:ext cx="7344816" cy="50687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Document" r:id="rId3" imgW="5778500" imgH="3987800" progId="Word.Document.12">
                  <p:embed/>
                </p:oleObj>
              </mc:Choice>
              <mc:Fallback>
                <p:oleObj name="Document" r:id="rId3" imgW="5778500" imgH="39878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99592" y="1268760"/>
                        <a:ext cx="7344816" cy="50687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el 1"/>
          <p:cNvSpPr txBox="1">
            <a:spLocks/>
          </p:cNvSpPr>
          <p:nvPr/>
        </p:nvSpPr>
        <p:spPr>
          <a:xfrm>
            <a:off x="539552" y="404664"/>
            <a:ext cx="8229600" cy="720080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Batterij life </a:t>
            </a:r>
            <a:r>
              <a:rPr lang="nl-NL" sz="28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cycle</a:t>
            </a:r>
            <a:endParaRPr lang="nl-NL" sz="2800" kern="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4742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35924</TotalTime>
  <Words>97</Words>
  <Application>Microsoft Macintosh PowerPoint</Application>
  <PresentationFormat>Diavoorstelling (4:3)</PresentationFormat>
  <Paragraphs>49</Paragraphs>
  <Slides>3</Slides>
  <Notes>1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8" baseType="lpstr">
      <vt:lpstr>Arial</vt:lpstr>
      <vt:lpstr>Arial Black</vt:lpstr>
      <vt:lpstr>Calibri</vt:lpstr>
      <vt:lpstr>Office-thema</vt:lpstr>
      <vt:lpstr>Microsoft Word-document</vt:lpstr>
      <vt:lpstr>PowerPoint-presentatie</vt:lpstr>
      <vt:lpstr>PowerPoint-presentatie</vt:lpstr>
      <vt:lpstr>PowerPoint-presentatie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Maud</dc:creator>
  <cp:lastModifiedBy>Maud Stehouwer</cp:lastModifiedBy>
  <cp:revision>135</cp:revision>
  <cp:lastPrinted>2012-04-14T09:37:18Z</cp:lastPrinted>
  <dcterms:created xsi:type="dcterms:W3CDTF">2010-08-23T14:45:38Z</dcterms:created>
  <dcterms:modified xsi:type="dcterms:W3CDTF">2019-09-11T05:51:52Z</dcterms:modified>
</cp:coreProperties>
</file>