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9"/>
    <p:restoredTop sz="94643"/>
  </p:normalViewPr>
  <p:slideViewPr>
    <p:cSldViewPr snapToGrid="0" snapToObjects="1">
      <p:cViewPr varScale="1">
        <p:scale>
          <a:sx n="118" d="100"/>
          <a:sy n="118" d="100"/>
        </p:scale>
        <p:origin x="232" y="3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E69FB8-CB37-704E-8E3E-FF14B7C3E25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28AA152-3965-D944-896B-674104786F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2F668195-692F-654B-835A-29D40F4B120A}"/>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5" name="Tijdelijke aanduiding voor voettekst 4">
            <a:extLst>
              <a:ext uri="{FF2B5EF4-FFF2-40B4-BE49-F238E27FC236}">
                <a16:creationId xmlns:a16="http://schemas.microsoft.com/office/drawing/2014/main" id="{BFEE900B-172B-1C47-9B61-D26DF845A7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B575786-FFA7-D943-AE1A-DCFC8476F382}"/>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73540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FEBFF9-F39A-2D46-91F7-8DAAECD56CCD}"/>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D0C28DB-8BC6-B946-A470-97F908086F5F}"/>
              </a:ext>
            </a:extLst>
          </p:cNvPr>
          <p:cNvSpPr>
            <a:spLocks noGrp="1"/>
          </p:cNvSpPr>
          <p:nvPr>
            <p:ph type="body" orient="vert" idx="1"/>
          </p:nvPr>
        </p:nvSpPr>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893C481B-BD4D-7F4E-B796-3F77892941F4}"/>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5" name="Tijdelijke aanduiding voor voettekst 4">
            <a:extLst>
              <a:ext uri="{FF2B5EF4-FFF2-40B4-BE49-F238E27FC236}">
                <a16:creationId xmlns:a16="http://schemas.microsoft.com/office/drawing/2014/main" id="{8AA235C4-BE6E-BF46-829C-793E575EB2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E4B79DD-CC48-E945-89CB-6A38C4517541}"/>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3292618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E780698-2AD9-D343-97AD-42164E32E38F}"/>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678B42F8-1717-2543-9D1A-CE49001F116B}"/>
              </a:ext>
            </a:extLst>
          </p:cNvPr>
          <p:cNvSpPr>
            <a:spLocks noGrp="1"/>
          </p:cNvSpPr>
          <p:nvPr>
            <p:ph type="body" orient="vert" idx="1"/>
          </p:nvPr>
        </p:nvSpPr>
        <p:spPr>
          <a:xfrm>
            <a:off x="838200" y="365125"/>
            <a:ext cx="7734300" cy="5811838"/>
          </a:xfrm>
        </p:spPr>
        <p:txBody>
          <a:bodyPr vert="eaVert"/>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3CF2E90-7603-2849-BEC7-6B221C8011B3}"/>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5" name="Tijdelijke aanduiding voor voettekst 4">
            <a:extLst>
              <a:ext uri="{FF2B5EF4-FFF2-40B4-BE49-F238E27FC236}">
                <a16:creationId xmlns:a16="http://schemas.microsoft.com/office/drawing/2014/main" id="{0947A7D0-73CE-CB44-ACD8-D8006A75D9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65DFFD6-1E94-2E4D-87D5-E62548980138}"/>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8510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2B13FB-F3BF-1D40-AECC-FEAB8AAE5B2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6B1D65B-C23F-924D-B9E3-8EB316656654}"/>
              </a:ext>
            </a:extLst>
          </p:cNvPr>
          <p:cNvSpPr>
            <a:spLocks noGrp="1"/>
          </p:cNvSpPr>
          <p:nvPr>
            <p:ph idx="1"/>
          </p:nvPr>
        </p:nvSpPr>
        <p:spPr/>
        <p:txBody>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1770D58D-BFF4-DE48-A570-32D7630F2DE3}"/>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5" name="Tijdelijke aanduiding voor voettekst 4">
            <a:extLst>
              <a:ext uri="{FF2B5EF4-FFF2-40B4-BE49-F238E27FC236}">
                <a16:creationId xmlns:a16="http://schemas.microsoft.com/office/drawing/2014/main" id="{B0404568-795E-644F-9241-CD8C0766E1A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96E268-880E-0241-9EC0-5507154F013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701977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802F0E-D878-7B47-A2E6-BCB109CE4DF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C5215CF-B850-9A4C-BF6F-FCC4E78066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B61E5895-6E39-4E49-ADF3-14282E6DFDEF}"/>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5" name="Tijdelijke aanduiding voor voettekst 4">
            <a:extLst>
              <a:ext uri="{FF2B5EF4-FFF2-40B4-BE49-F238E27FC236}">
                <a16:creationId xmlns:a16="http://schemas.microsoft.com/office/drawing/2014/main" id="{7FD19CFF-474F-A345-B1CE-2E146721581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9C76FBB-7CE8-0E47-9616-7698575F806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663316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4784D-F75A-164C-A2CD-3D17ED54C2D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2E55114-5620-B24D-9DA9-93EC4DDF6D19}"/>
              </a:ext>
            </a:extLst>
          </p:cNvPr>
          <p:cNvSpPr>
            <a:spLocks noGrp="1"/>
          </p:cNvSpPr>
          <p:nvPr>
            <p:ph sz="half" idx="1"/>
          </p:nvPr>
        </p:nvSpPr>
        <p:spPr>
          <a:xfrm>
            <a:off x="838200" y="1825625"/>
            <a:ext cx="5181600" cy="4351338"/>
          </a:xfrm>
        </p:spPr>
        <p:txBody>
          <a:body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537F6619-43BE-DD44-95C7-E736BBA83464}"/>
              </a:ext>
            </a:extLst>
          </p:cNvPr>
          <p:cNvSpPr>
            <a:spLocks noGrp="1"/>
          </p:cNvSpPr>
          <p:nvPr>
            <p:ph sz="half" idx="2"/>
          </p:nvPr>
        </p:nvSpPr>
        <p:spPr>
          <a:xfrm>
            <a:off x="6172200" y="1825625"/>
            <a:ext cx="5181600" cy="4351338"/>
          </a:xfrm>
        </p:spPr>
        <p:txBody>
          <a:body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8205634-61AF-7D4A-857D-831C697B8C70}"/>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6" name="Tijdelijke aanduiding voor voettekst 5">
            <a:extLst>
              <a:ext uri="{FF2B5EF4-FFF2-40B4-BE49-F238E27FC236}">
                <a16:creationId xmlns:a16="http://schemas.microsoft.com/office/drawing/2014/main" id="{5DB605BC-78F4-B84A-8FB3-4542DE4523E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6E08392-EF7D-4042-9678-C4467AE771B6}"/>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352830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44CF1C-B36B-E14C-88E8-B0FE860FD8A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A032B37-3D13-0043-9ED0-F239CD756F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4" name="Tijdelijke aanduiding voor inhoud 3">
            <a:extLst>
              <a:ext uri="{FF2B5EF4-FFF2-40B4-BE49-F238E27FC236}">
                <a16:creationId xmlns:a16="http://schemas.microsoft.com/office/drawing/2014/main" id="{7C51D165-B2D8-BF4E-9E3D-BBEECAB3E4C8}"/>
              </a:ext>
            </a:extLst>
          </p:cNvPr>
          <p:cNvSpPr>
            <a:spLocks noGrp="1"/>
          </p:cNvSpPr>
          <p:nvPr>
            <p:ph sz="half" idx="2"/>
          </p:nvPr>
        </p:nvSpPr>
        <p:spPr>
          <a:xfrm>
            <a:off x="839788" y="2505075"/>
            <a:ext cx="5157787" cy="3684588"/>
          </a:xfrm>
        </p:spPr>
        <p:txBody>
          <a:bodyPr/>
          <a:lstStyle/>
          <a:p>
            <a:r>
              <a:rPr lang="nl-NL"/>
              <a:t>Klikken om de tekststijl van het model te bewerken
Tweede niveau
Derde niveau
Vierde niveau
Vijfde niveau</a:t>
            </a:r>
          </a:p>
        </p:txBody>
      </p:sp>
      <p:sp>
        <p:nvSpPr>
          <p:cNvPr id="5" name="Tijdelijke aanduiding voor tekst 4">
            <a:extLst>
              <a:ext uri="{FF2B5EF4-FFF2-40B4-BE49-F238E27FC236}">
                <a16:creationId xmlns:a16="http://schemas.microsoft.com/office/drawing/2014/main" id="{CD9C196A-4313-F84C-86CC-EE6A6FC56E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nl-NL"/>
              <a:t>Klikken om de tekststijl van het model te bewerken
Tweede niveau
Derde niveau
Vierde niveau
Vijfde niveau</a:t>
            </a:r>
          </a:p>
        </p:txBody>
      </p:sp>
      <p:sp>
        <p:nvSpPr>
          <p:cNvPr id="6" name="Tijdelijke aanduiding voor inhoud 5">
            <a:extLst>
              <a:ext uri="{FF2B5EF4-FFF2-40B4-BE49-F238E27FC236}">
                <a16:creationId xmlns:a16="http://schemas.microsoft.com/office/drawing/2014/main" id="{39FF3193-18CE-2344-8AA2-7A1BCF1EBBE8}"/>
              </a:ext>
            </a:extLst>
          </p:cNvPr>
          <p:cNvSpPr>
            <a:spLocks noGrp="1"/>
          </p:cNvSpPr>
          <p:nvPr>
            <p:ph sz="quarter" idx="4"/>
          </p:nvPr>
        </p:nvSpPr>
        <p:spPr>
          <a:xfrm>
            <a:off x="6172200" y="2505075"/>
            <a:ext cx="5183188" cy="3684588"/>
          </a:xfrm>
        </p:spPr>
        <p:txBody>
          <a:bodyPr/>
          <a:lstStyle/>
          <a:p>
            <a:r>
              <a:rPr lang="nl-NL"/>
              <a:t>Klikken om de tekststijl van het model te bewerken
Tweede niveau
Derde niveau
Vierde niveau
Vijfde niveau</a:t>
            </a:r>
          </a:p>
        </p:txBody>
      </p:sp>
      <p:sp>
        <p:nvSpPr>
          <p:cNvPr id="7" name="Tijdelijke aanduiding voor datum 6">
            <a:extLst>
              <a:ext uri="{FF2B5EF4-FFF2-40B4-BE49-F238E27FC236}">
                <a16:creationId xmlns:a16="http://schemas.microsoft.com/office/drawing/2014/main" id="{28F4A2F1-17C4-5040-B370-E0B3E46C5CBD}"/>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8" name="Tijdelijke aanduiding voor voettekst 7">
            <a:extLst>
              <a:ext uri="{FF2B5EF4-FFF2-40B4-BE49-F238E27FC236}">
                <a16:creationId xmlns:a16="http://schemas.microsoft.com/office/drawing/2014/main" id="{7C09773B-AF58-3440-9817-7EB72855D002}"/>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AE2D92B-2AD9-F948-BAC7-8B7BB5D7348C}"/>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21425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ABDC7-D861-D54E-93FC-8ACC86A15482}"/>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BE4DFFD-102B-7F4B-95B3-60E8B8CE495D}"/>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4" name="Tijdelijke aanduiding voor voettekst 3">
            <a:extLst>
              <a:ext uri="{FF2B5EF4-FFF2-40B4-BE49-F238E27FC236}">
                <a16:creationId xmlns:a16="http://schemas.microsoft.com/office/drawing/2014/main" id="{3522DA14-47FC-6145-9054-A20E2DF9DE8F}"/>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3A5EB289-188E-8B42-A41F-FBE24896B8D0}"/>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4012582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68FD8B2-5D8E-924B-978B-4D52C48A5355}"/>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3" name="Tijdelijke aanduiding voor voettekst 2">
            <a:extLst>
              <a:ext uri="{FF2B5EF4-FFF2-40B4-BE49-F238E27FC236}">
                <a16:creationId xmlns:a16="http://schemas.microsoft.com/office/drawing/2014/main" id="{EBF6C147-CF93-5A41-81A6-510A1A8F5DB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BB30AC2-2AB8-964C-B268-E59C05E19BD7}"/>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698959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A31F2B-A600-4347-898A-C0BBC6F1F229}"/>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99B3685-8071-A34D-8225-7C6DD36A66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nl-NL"/>
              <a:t>Klikken om de tekststijl van het model te bewerken
Tweede niveau
Derde niveau
Vierde niveau
Vijfde niveau</a:t>
            </a:r>
          </a:p>
        </p:txBody>
      </p:sp>
      <p:sp>
        <p:nvSpPr>
          <p:cNvPr id="4" name="Tijdelijke aanduiding voor tekst 3">
            <a:extLst>
              <a:ext uri="{FF2B5EF4-FFF2-40B4-BE49-F238E27FC236}">
                <a16:creationId xmlns:a16="http://schemas.microsoft.com/office/drawing/2014/main" id="{BB3569AD-135B-7140-9D8E-B0179B4FC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2B7062B7-06EF-F642-B873-7C8136B85B02}"/>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6" name="Tijdelijke aanduiding voor voettekst 5">
            <a:extLst>
              <a:ext uri="{FF2B5EF4-FFF2-40B4-BE49-F238E27FC236}">
                <a16:creationId xmlns:a16="http://schemas.microsoft.com/office/drawing/2014/main" id="{CF892737-B8B4-4549-AE18-ECBCB2E2BA3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22F863B-66DF-3941-A6D5-532BD00CA60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1581391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12F5A5-DEF1-D94A-9F89-E2CE2DF00B2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57DBFA7-9B44-E640-9731-5583610E9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0AB4AC5-34B5-BD47-9655-AE05C432A0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nl-NL"/>
              <a:t>Klikken om de tekststijl van het model te bewerken
Tweede niveau
Derde niveau
Vierde niveau
Vijfde niveau</a:t>
            </a:r>
          </a:p>
        </p:txBody>
      </p:sp>
      <p:sp>
        <p:nvSpPr>
          <p:cNvPr id="5" name="Tijdelijke aanduiding voor datum 4">
            <a:extLst>
              <a:ext uri="{FF2B5EF4-FFF2-40B4-BE49-F238E27FC236}">
                <a16:creationId xmlns:a16="http://schemas.microsoft.com/office/drawing/2014/main" id="{00698B1A-F895-BB42-98AA-CFD94C03B0EF}"/>
              </a:ext>
            </a:extLst>
          </p:cNvPr>
          <p:cNvSpPr>
            <a:spLocks noGrp="1"/>
          </p:cNvSpPr>
          <p:nvPr>
            <p:ph type="dt" sz="half" idx="10"/>
          </p:nvPr>
        </p:nvSpPr>
        <p:spPr/>
        <p:txBody>
          <a:bodyPr/>
          <a:lstStyle/>
          <a:p>
            <a:fld id="{4A7F8842-CF25-8C4E-A509-963C6610FF64}" type="datetimeFigureOut">
              <a:rPr lang="nl-NL" smtClean="0"/>
              <a:t>14-06-19</a:t>
            </a:fld>
            <a:endParaRPr lang="nl-NL"/>
          </a:p>
        </p:txBody>
      </p:sp>
      <p:sp>
        <p:nvSpPr>
          <p:cNvPr id="6" name="Tijdelijke aanduiding voor voettekst 5">
            <a:extLst>
              <a:ext uri="{FF2B5EF4-FFF2-40B4-BE49-F238E27FC236}">
                <a16:creationId xmlns:a16="http://schemas.microsoft.com/office/drawing/2014/main" id="{C2170EAC-B241-0741-A929-41F44072234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B624A5A-62D9-CE48-9680-EF2C8E487DBF}"/>
              </a:ext>
            </a:extLst>
          </p:cNvPr>
          <p:cNvSpPr>
            <a:spLocks noGrp="1"/>
          </p:cNvSpPr>
          <p:nvPr>
            <p:ph type="sldNum" sz="quarter" idx="12"/>
          </p:nvPr>
        </p:nvSpPr>
        <p:spPr/>
        <p:txBody>
          <a:bodyPr/>
          <a:lstStyle/>
          <a:p>
            <a:fld id="{B6341512-38D0-AE47-B004-8484994729A9}" type="slidenum">
              <a:rPr lang="nl-NL" smtClean="0"/>
              <a:t>‹nr.›</a:t>
            </a:fld>
            <a:endParaRPr lang="nl-NL"/>
          </a:p>
        </p:txBody>
      </p:sp>
    </p:spTree>
    <p:extLst>
      <p:ext uri="{BB962C8B-B14F-4D97-AF65-F5344CB8AC3E}">
        <p14:creationId xmlns:p14="http://schemas.microsoft.com/office/powerpoint/2010/main" val="2138039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9F66E2FE-E6D4-304F-A09B-B6955290A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3C14505B-8FD3-C341-BA27-E1F94F5C2E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nl-NL"/>
              <a:t>Klikken om de tekststijl van het model te bewerken
Tweede niveau
Derde niveau
Vierde niveau
Vijfde niveau</a:t>
            </a:r>
          </a:p>
        </p:txBody>
      </p:sp>
      <p:sp>
        <p:nvSpPr>
          <p:cNvPr id="4" name="Tijdelijke aanduiding voor datum 3">
            <a:extLst>
              <a:ext uri="{FF2B5EF4-FFF2-40B4-BE49-F238E27FC236}">
                <a16:creationId xmlns:a16="http://schemas.microsoft.com/office/drawing/2014/main" id="{79C422CC-BA8E-5C4B-8EA5-9DAE967B0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7F8842-CF25-8C4E-A509-963C6610FF64}" type="datetimeFigureOut">
              <a:rPr lang="nl-NL" smtClean="0"/>
              <a:t>14-06-19</a:t>
            </a:fld>
            <a:endParaRPr lang="nl-NL"/>
          </a:p>
        </p:txBody>
      </p:sp>
      <p:sp>
        <p:nvSpPr>
          <p:cNvPr id="5" name="Tijdelijke aanduiding voor voettekst 4">
            <a:extLst>
              <a:ext uri="{FF2B5EF4-FFF2-40B4-BE49-F238E27FC236}">
                <a16:creationId xmlns:a16="http://schemas.microsoft.com/office/drawing/2014/main" id="{A769B149-1639-4D41-8C67-62424F7DF9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817CC5F-27F0-FB42-99B9-E2854B7E81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41512-38D0-AE47-B004-8484994729A9}" type="slidenum">
              <a:rPr lang="nl-NL" smtClean="0"/>
              <a:t>‹nr.›</a:t>
            </a:fld>
            <a:endParaRPr lang="nl-NL"/>
          </a:p>
        </p:txBody>
      </p:sp>
    </p:spTree>
    <p:extLst>
      <p:ext uri="{BB962C8B-B14F-4D97-AF65-F5344CB8AC3E}">
        <p14:creationId xmlns:p14="http://schemas.microsoft.com/office/powerpoint/2010/main" val="1554264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74D0E6C6-8BB8-DE4B-9A2C-9C27612FE567}"/>
              </a:ext>
            </a:extLst>
          </p:cNvPr>
          <p:cNvSpPr/>
          <p:nvPr/>
        </p:nvSpPr>
        <p:spPr>
          <a:xfrm>
            <a:off x="776747" y="664140"/>
            <a:ext cx="10505769" cy="5124480"/>
          </a:xfrm>
          <a:prstGeom prst="rect">
            <a:avLst/>
          </a:prstGeom>
        </p:spPr>
        <p:txBody>
          <a:bodyPr wrap="square">
            <a:spAutoFit/>
          </a:bodyPr>
          <a:lstStyle/>
          <a:p>
            <a:pPr>
              <a:spcBef>
                <a:spcPts val="200"/>
              </a:spcBef>
              <a:spcAft>
                <a:spcPts val="0"/>
              </a:spcAft>
            </a:pPr>
            <a:r>
              <a:rPr lang="nl-NL" sz="1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Casus 2: Opgegroeid in Algerije</a:t>
            </a: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Leeftijd ten tijde delict: 20 jaar</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Delict: mishandeling in groepsverband en bedreiging vuurwapen;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Ontkent het ten laste gelegde. Vasthoudend in zijn verklaring dat hij niets heeft gedaan en het niet is op de videobeelden. Als geconfronteerd met bewijzen gaat hij daar niet op in.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Als 16-jarige teenager naar NL; gehecht aan oom in Algerije, overleed vlak voor komst naar NL</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Verhaal over hersenletsel door val van dak op 10-jarige leeftijd; komt niet opdagen voor hersenscan.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Volgens gedragsdeskundige educatief centrum: Indien veel structuur, toezicht en begrenzing wordt geboden doet hij het binnen het praktijkonderwijs goed. In de klas als de theorie wordt aangeboden is hij onrustig en snel afleidbaar. Heeft moeite met concentreren, en reageert sterk op zijn omgeving. Betrokkene heeft moeite zich aan afspraken te houden. Vanuit thuissituatie lijkt weinig controle en grip.</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Middelbare school: Viel al snel op door impulsief gedrag, gedragsproblemen en woedeaanvallen. Lijkt geen enkel benul van consequenties van zijn gedrag en handelen. Op zoek naar spanningen en </a:t>
            </a:r>
            <a:r>
              <a:rPr lang="nl-NL" sz="1400" dirty="0" err="1">
                <a:latin typeface="Calibri" panose="020F0502020204030204" pitchFamily="34" charset="0"/>
                <a:ea typeface="Calibri" panose="020F0502020204030204" pitchFamily="34" charset="0"/>
                <a:cs typeface="Times New Roman" panose="02020603050405020304" pitchFamily="18" charset="0"/>
              </a:rPr>
              <a:t>thrill</a:t>
            </a:r>
            <a:r>
              <a:rPr lang="nl-NL" sz="1400" dirty="0">
                <a:latin typeface="Calibri" panose="020F0502020204030204" pitchFamily="34" charset="0"/>
                <a:ea typeface="Calibri" panose="020F0502020204030204" pitchFamily="34" charset="0"/>
                <a:cs typeface="Times New Roman" panose="02020603050405020304" pitchFamily="18" charset="0"/>
              </a:rPr>
              <a:t> </a:t>
            </a:r>
            <a:r>
              <a:rPr lang="nl-NL" sz="1400" dirty="0" err="1">
                <a:latin typeface="Calibri" panose="020F0502020204030204" pitchFamily="34" charset="0"/>
                <a:ea typeface="Calibri" panose="020F0502020204030204" pitchFamily="34" charset="0"/>
                <a:cs typeface="Times New Roman" panose="02020603050405020304" pitchFamily="18" charset="0"/>
              </a:rPr>
              <a:t>seeking</a:t>
            </a:r>
            <a:r>
              <a:rPr lang="nl-NL" sz="1400" dirty="0">
                <a:latin typeface="Calibri" panose="020F0502020204030204" pitchFamily="34" charset="0"/>
                <a:ea typeface="Calibri" panose="020F0502020204030204" pitchFamily="34" charset="0"/>
                <a:cs typeface="Times New Roman" panose="02020603050405020304" pitchFamily="18" charset="0"/>
              </a:rPr>
              <a:t>. Zoekt grenzen toelaatbare en stelt zich onschendbaar op. Kan zich gedragen als ‘drama </a:t>
            </a:r>
            <a:r>
              <a:rPr lang="nl-NL" sz="1400" dirty="0" err="1">
                <a:latin typeface="Calibri" panose="020F0502020204030204" pitchFamily="34" charset="0"/>
                <a:ea typeface="Calibri" panose="020F0502020204030204" pitchFamily="34" charset="0"/>
                <a:cs typeface="Times New Roman" panose="02020603050405020304" pitchFamily="18" charset="0"/>
              </a:rPr>
              <a:t>queen</a:t>
            </a:r>
            <a:r>
              <a:rPr lang="nl-NL" sz="1400" dirty="0">
                <a:latin typeface="Calibri" panose="020F0502020204030204" pitchFamily="34" charset="0"/>
                <a:ea typeface="Calibri" panose="020F0502020204030204" pitchFamily="34" charset="0"/>
                <a:cs typeface="Times New Roman" panose="02020603050405020304" pitchFamily="18" charset="0"/>
              </a:rPr>
              <a:t>’ waarbij hij gemakkelijk zielig doet. Zegt gemakkelijk sorry.</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Praat liever niet over gebeurtenissen in het verleden. Stelt regelmatig dat hij het niet meer weet.</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ZALC betreft EGO-ontwikkeling in impulsieve stadium; leeftijd van 8-jarige</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Mist empathie en berouw, onvoldoende bereid medewerking te verlenen aan interventies en heeft weinig binding met school of werk</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a:spcBef>
                <a:spcPts val="200"/>
              </a:spcBef>
              <a:spcAft>
                <a:spcPts val="0"/>
              </a:spcAft>
            </a:pPr>
            <a:endPar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a:spcBef>
                <a:spcPts val="200"/>
              </a:spcBef>
              <a:spcAft>
                <a:spcPts val="0"/>
              </a:spcAft>
            </a:pPr>
            <a:r>
              <a:rPr lang="nl-NL" sz="1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Interpretatie 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Sociaal emotioneel jong, affect moduleert nauwelijks, begrijpt normaal overdrachtelijke taal niet; </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Gewetensfunctie nauwelijks ontwikkeld, slachtofferhouding; weinig realistisch zelfbeeld;</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Cultuuraanpassingsproblemen en ernstige gedragsproblemen</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Ouder-kind relatieprobleem</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254567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2833</TotalTime>
  <Words>302</Words>
  <Application>Microsoft Macintosh PowerPoint</Application>
  <PresentationFormat>Breedbeeld</PresentationFormat>
  <Paragraphs>18</Paragraphs>
  <Slides>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Symbol</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10</cp:revision>
  <dcterms:created xsi:type="dcterms:W3CDTF">2019-03-19T10:55:08Z</dcterms:created>
  <dcterms:modified xsi:type="dcterms:W3CDTF">2019-06-14T06:15:30Z</dcterms:modified>
</cp:coreProperties>
</file>