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7"/>
  </p:notesMasterIdLst>
  <p:sldIdLst>
    <p:sldId id="922" r:id="rId3"/>
    <p:sldId id="456" r:id="rId4"/>
    <p:sldId id="460" r:id="rId5"/>
    <p:sldId id="90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D1B1C"/>
    <a:srgbClr val="F9F9FB"/>
    <a:srgbClr val="091717"/>
    <a:srgbClr val="EFF5FB"/>
    <a:srgbClr val="EAEAEA"/>
    <a:srgbClr val="EAE9E9"/>
    <a:srgbClr val="EBE9E9"/>
    <a:srgbClr val="E8E8E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08" y="632"/>
      </p:cViewPr>
      <p:guideLst>
        <p:guide orient="horz" pos="2137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20-04-19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B88BA80-940B-460F-98E0-742B2D41F4BD}" type="slidenum">
              <a:rPr lang="nl-NL" altLang="nl-NL" sz="1200" smtClean="0"/>
              <a:pPr/>
              <a:t>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406657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12A5330-1AF5-47A6-B787-F499090A7080}" type="slidenum">
              <a:rPr lang="nl-NL" altLang="nl-NL" sz="1200" smtClean="0"/>
              <a:pPr/>
              <a:t>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85106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12A5330-1AF5-47A6-B787-F499090A7080}" type="slidenum">
              <a:rPr lang="nl-NL" altLang="nl-NL" sz="1200" smtClean="0"/>
              <a:pPr/>
              <a:t>4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53567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20-04-19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20-04-19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20-04-19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20-04-19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B60B4A6-0021-4869-979F-A0FF47C48A77}" type="datetime1">
              <a:rPr lang="nl-NL" smtClean="0">
                <a:solidFill>
                  <a:srgbClr val="808285"/>
                </a:solidFill>
              </a:rPr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>
                <a:solidFill>
                  <a:srgbClr val="808285"/>
                </a:solidFill>
              </a:rPr>
              <a:t>Een MEP productie i.s.m. EAGR en GroundBreaking</a:t>
            </a:r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000" y="0"/>
            <a:ext cx="1943100" cy="10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9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20-04-19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20-04-19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20-04-19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20-04-19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20-04-19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20-04-19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20-04-19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20-04-19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20-04-19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20-04-19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20-04-19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4" r:id="rId12"/>
    <p:sldLayoutId id="214748373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20-04-19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hyperlink" Target="https://www.youtube.com/watch?v=0ciOp3z1cj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192000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Even wat rechtzetten.</a:t>
            </a:r>
          </a:p>
        </p:txBody>
      </p:sp>
    </p:spTree>
    <p:extLst>
      <p:ext uri="{BB962C8B-B14F-4D97-AF65-F5344CB8AC3E}">
        <p14:creationId xmlns:p14="http://schemas.microsoft.com/office/powerpoint/2010/main" val="81446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412777"/>
            <a:ext cx="12192000" cy="192021"/>
            <a:chOff x="0" y="1059582"/>
            <a:chExt cx="9144000" cy="14401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059582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131590"/>
              <a:ext cx="9144000" cy="0"/>
            </a:xfrm>
            <a:prstGeom prst="line">
              <a:avLst/>
            </a:prstGeom>
            <a:ln>
              <a:solidFill>
                <a:srgbClr val="FEBD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203598"/>
              <a:ext cx="9144000" cy="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2F2015AB-7BB1-431B-A1C2-DF89FEF754D0}"/>
              </a:ext>
            </a:extLst>
          </p:cNvPr>
          <p:cNvSpPr txBox="1">
            <a:spLocks/>
          </p:cNvSpPr>
          <p:nvPr/>
        </p:nvSpPr>
        <p:spPr>
          <a:xfrm>
            <a:off x="2543606" y="2564904"/>
            <a:ext cx="7711241" cy="312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nl-NL" sz="2400" b="1" cap="all" dirty="0">
                <a:latin typeface="Arial" panose="020B0604020202020204"/>
              </a:rPr>
              <a:t>Waterstof is niet nieuw</a:t>
            </a:r>
          </a:p>
        </p:txBody>
      </p:sp>
      <p:pic>
        <p:nvPicPr>
          <p:cNvPr id="15" name="Afbeelding 8">
            <a:extLst>
              <a:ext uri="{FF2B5EF4-FFF2-40B4-BE49-F238E27FC236}">
                <a16:creationId xmlns:a16="http://schemas.microsoft.com/office/drawing/2014/main" id="{3DE4B49C-D302-4E70-BDBA-DB055F926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4389107"/>
            <a:ext cx="3072497" cy="1720599"/>
          </a:xfrm>
          <a:prstGeom prst="rect">
            <a:avLst/>
          </a:prstGeom>
        </p:spPr>
      </p:pic>
      <p:sp>
        <p:nvSpPr>
          <p:cNvPr id="16" name="Tekstvak 9">
            <a:extLst>
              <a:ext uri="{FF2B5EF4-FFF2-40B4-BE49-F238E27FC236}">
                <a16:creationId xmlns:a16="http://schemas.microsoft.com/office/drawing/2014/main" id="{A7B197B4-0A9C-4FC3-934D-B9E24123DAF0}"/>
              </a:ext>
            </a:extLst>
          </p:cNvPr>
          <p:cNvSpPr txBox="1"/>
          <p:nvPr/>
        </p:nvSpPr>
        <p:spPr>
          <a:xfrm>
            <a:off x="335360" y="6117299"/>
            <a:ext cx="371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spcAft>
                <a:spcPts val="600"/>
              </a:spcAft>
              <a:buClr>
                <a:srgbClr val="C8102E"/>
              </a:buClr>
            </a:pPr>
            <a:r>
              <a:rPr lang="nl-NL" dirty="0">
                <a:solidFill>
                  <a:srgbClr val="2C2A29"/>
                </a:solidFill>
              </a:rPr>
              <a:t>Pernis produceert 270 ton H2 per dag</a:t>
            </a:r>
          </a:p>
        </p:txBody>
      </p:sp>
      <p:pic>
        <p:nvPicPr>
          <p:cNvPr id="17" name="Afbeelding 10">
            <a:extLst>
              <a:ext uri="{FF2B5EF4-FFF2-40B4-BE49-F238E27FC236}">
                <a16:creationId xmlns:a16="http://schemas.microsoft.com/office/drawing/2014/main" id="{83B9ED35-F392-487F-82E5-D3B1409C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1" y="1892829"/>
            <a:ext cx="3546431" cy="1824203"/>
          </a:xfrm>
          <a:prstGeom prst="rect">
            <a:avLst/>
          </a:prstGeom>
        </p:spPr>
      </p:pic>
      <p:sp>
        <p:nvSpPr>
          <p:cNvPr id="18" name="Tekstvak 12">
            <a:extLst>
              <a:ext uri="{FF2B5EF4-FFF2-40B4-BE49-F238E27FC236}">
                <a16:creationId xmlns:a16="http://schemas.microsoft.com/office/drawing/2014/main" id="{7F97F4AE-2153-4D4A-99DE-868801C02957}"/>
              </a:ext>
            </a:extLst>
          </p:cNvPr>
          <p:cNvSpPr txBox="1"/>
          <p:nvPr/>
        </p:nvSpPr>
        <p:spPr>
          <a:xfrm>
            <a:off x="335361" y="3717033"/>
            <a:ext cx="39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  <a:buClr>
                <a:srgbClr val="C8102E"/>
              </a:buClr>
            </a:pPr>
            <a:r>
              <a:rPr lang="nl-NL" dirty="0">
                <a:solidFill>
                  <a:srgbClr val="2C2A29"/>
                </a:solidFill>
              </a:rPr>
              <a:t>Eerste gasfabriek in NL in 1826</a:t>
            </a:r>
          </a:p>
        </p:txBody>
      </p:sp>
      <p:sp>
        <p:nvSpPr>
          <p:cNvPr id="20" name="Tekstvak 14">
            <a:extLst>
              <a:ext uri="{FF2B5EF4-FFF2-40B4-BE49-F238E27FC236}">
                <a16:creationId xmlns:a16="http://schemas.microsoft.com/office/drawing/2014/main" id="{4A97E12C-A139-485F-B22C-572057BC6075}"/>
              </a:ext>
            </a:extLst>
          </p:cNvPr>
          <p:cNvSpPr txBox="1"/>
          <p:nvPr/>
        </p:nvSpPr>
        <p:spPr>
          <a:xfrm>
            <a:off x="8880309" y="3717033"/>
            <a:ext cx="26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  <a:buClr>
                <a:srgbClr val="C8102E"/>
              </a:buClr>
            </a:pPr>
            <a:r>
              <a:rPr lang="nl-NL" dirty="0">
                <a:solidFill>
                  <a:srgbClr val="2C2A29"/>
                </a:solidFill>
              </a:rPr>
              <a:t>Eerste H2 heftruck (1960)</a:t>
            </a:r>
          </a:p>
        </p:txBody>
      </p:sp>
      <p:pic>
        <p:nvPicPr>
          <p:cNvPr id="21" name="Afbeelding 13">
            <a:extLst>
              <a:ext uri="{FF2B5EF4-FFF2-40B4-BE49-F238E27FC236}">
                <a16:creationId xmlns:a16="http://schemas.microsoft.com/office/drawing/2014/main" id="{7857B16E-15BF-4876-9068-6A4B4A24E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839" y="4389107"/>
            <a:ext cx="3072341" cy="1666909"/>
          </a:xfrm>
          <a:prstGeom prst="rect">
            <a:avLst/>
          </a:prstGeom>
        </p:spPr>
      </p:pic>
      <p:sp>
        <p:nvSpPr>
          <p:cNvPr id="22" name="Tekstvak 16">
            <a:extLst>
              <a:ext uri="{FF2B5EF4-FFF2-40B4-BE49-F238E27FC236}">
                <a16:creationId xmlns:a16="http://schemas.microsoft.com/office/drawing/2014/main" id="{7D649A5D-4E5E-47E3-A04F-BAF36BA25C7E}"/>
              </a:ext>
            </a:extLst>
          </p:cNvPr>
          <p:cNvSpPr txBox="1"/>
          <p:nvPr/>
        </p:nvSpPr>
        <p:spPr>
          <a:xfrm>
            <a:off x="4655840" y="6117299"/>
            <a:ext cx="33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  <a:buClr>
                <a:srgbClr val="C8102E"/>
              </a:buClr>
            </a:pPr>
            <a:r>
              <a:rPr lang="nl-NL" dirty="0">
                <a:solidFill>
                  <a:srgbClr val="2C2A29"/>
                </a:solidFill>
              </a:rPr>
              <a:t>Uitgebreid H2 leidingnetwerk</a:t>
            </a:r>
          </a:p>
        </p:txBody>
      </p:sp>
      <p:pic>
        <p:nvPicPr>
          <p:cNvPr id="23" name="Afbeelding 17" descr="Schermopname">
            <a:extLst>
              <a:ext uri="{FF2B5EF4-FFF2-40B4-BE49-F238E27FC236}">
                <a16:creationId xmlns:a16="http://schemas.microsoft.com/office/drawing/2014/main" id="{C005E116-F53A-41F0-A775-732708A750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44" y="4389107"/>
            <a:ext cx="2660885" cy="1624519"/>
          </a:xfrm>
          <a:prstGeom prst="rect">
            <a:avLst/>
          </a:prstGeom>
        </p:spPr>
      </p:pic>
      <p:sp>
        <p:nvSpPr>
          <p:cNvPr id="24" name="Tekstvak 19">
            <a:extLst>
              <a:ext uri="{FF2B5EF4-FFF2-40B4-BE49-F238E27FC236}">
                <a16:creationId xmlns:a16="http://schemas.microsoft.com/office/drawing/2014/main" id="{3E2A6284-0799-4D0B-9E4C-65DFBF8C10EE}"/>
              </a:ext>
            </a:extLst>
          </p:cNvPr>
          <p:cNvSpPr txBox="1"/>
          <p:nvPr/>
        </p:nvSpPr>
        <p:spPr>
          <a:xfrm>
            <a:off x="8255570" y="6117299"/>
            <a:ext cx="39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  <a:buClr>
                <a:srgbClr val="C8102E"/>
              </a:buClr>
            </a:pPr>
            <a:r>
              <a:rPr lang="nl-NL" dirty="0">
                <a:solidFill>
                  <a:srgbClr val="2C2A29"/>
                </a:solidFill>
              </a:rPr>
              <a:t>Online te bestellen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D9107943-80BE-49F9-A207-DBD705649C4A}"/>
              </a:ext>
            </a:extLst>
          </p:cNvPr>
          <p:cNvSpPr txBox="1"/>
          <p:nvPr/>
        </p:nvSpPr>
        <p:spPr>
          <a:xfrm>
            <a:off x="2255573" y="644691"/>
            <a:ext cx="777686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tx2">
                    <a:lumMod val="50000"/>
                  </a:schemeClr>
                </a:solidFill>
                <a:latin typeface="Arial Black"/>
                <a:cs typeface="Arial Black"/>
              </a:rPr>
              <a:t>Even wat </a:t>
            </a:r>
            <a:r>
              <a:rPr lang="en-US" sz="2667" b="1" dirty="0" err="1">
                <a:solidFill>
                  <a:schemeClr val="tx2">
                    <a:lumMod val="50000"/>
                  </a:schemeClr>
                </a:solidFill>
                <a:latin typeface="Arial Black"/>
                <a:cs typeface="Arial Black"/>
              </a:rPr>
              <a:t>rechtzetten</a:t>
            </a:r>
            <a:endParaRPr lang="en-US" sz="2667" b="1" dirty="0">
              <a:solidFill>
                <a:schemeClr val="tx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26" name="Afbeelding 25" descr="Afbeelding met gebouw, buiten, weg&#10;&#10;Automatisch gegenereerde beschrijving">
            <a:extLst>
              <a:ext uri="{FF2B5EF4-FFF2-40B4-BE49-F238E27FC236}">
                <a16:creationId xmlns:a16="http://schemas.microsoft.com/office/drawing/2014/main" id="{F1A0AB3A-D5A2-4AC5-BECC-572CFBB46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23" y="1838603"/>
            <a:ext cx="2525106" cy="18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979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>
            <a:extLst>
              <a:ext uri="{FF2B5EF4-FFF2-40B4-BE49-F238E27FC236}">
                <a16:creationId xmlns:a16="http://schemas.microsoft.com/office/drawing/2014/main" id="{DEE662AF-C2E1-48DA-862E-B6D0A205CB62}"/>
              </a:ext>
            </a:extLst>
          </p:cNvPr>
          <p:cNvGrpSpPr/>
          <p:nvPr/>
        </p:nvGrpSpPr>
        <p:grpSpPr>
          <a:xfrm>
            <a:off x="2290281" y="1988840"/>
            <a:ext cx="7776864" cy="4869160"/>
            <a:chOff x="251520" y="0"/>
            <a:chExt cx="7958033" cy="5143500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24E7CF17-17C7-447F-BD03-87330B38F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447" y="0"/>
              <a:ext cx="7275106" cy="5143500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435C202E-8C67-4848-B8D5-446BAEE31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2139702"/>
              <a:ext cx="2499742" cy="2499742"/>
            </a:xfrm>
            <a:prstGeom prst="rect">
              <a:avLst/>
            </a:prstGeom>
          </p:spPr>
        </p:pic>
        <p:sp>
          <p:nvSpPr>
            <p:cNvPr id="9" name="Pijl: rechts 8">
              <a:extLst>
                <a:ext uri="{FF2B5EF4-FFF2-40B4-BE49-F238E27FC236}">
                  <a16:creationId xmlns:a16="http://schemas.microsoft.com/office/drawing/2014/main" id="{CECEBE0B-AC8B-448E-9E2F-B646960705DD}"/>
                </a:ext>
              </a:extLst>
            </p:cNvPr>
            <p:cNvSpPr/>
            <p:nvPr/>
          </p:nvSpPr>
          <p:spPr>
            <a:xfrm>
              <a:off x="251520" y="3327834"/>
              <a:ext cx="230425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/>
                <a:t>Waterstofgas uit tank</a:t>
              </a:r>
            </a:p>
          </p:txBody>
        </p:sp>
        <p:sp>
          <p:nvSpPr>
            <p:cNvPr id="10" name="Pijl: rechts 9">
              <a:extLst>
                <a:ext uri="{FF2B5EF4-FFF2-40B4-BE49-F238E27FC236}">
                  <a16:creationId xmlns:a16="http://schemas.microsoft.com/office/drawing/2014/main" id="{12ADE6B9-47E3-4646-A468-693321426841}"/>
                </a:ext>
              </a:extLst>
            </p:cNvPr>
            <p:cNvSpPr/>
            <p:nvPr/>
          </p:nvSpPr>
          <p:spPr>
            <a:xfrm rot="10800000" flipV="1">
              <a:off x="4499992" y="3327834"/>
              <a:ext cx="201622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/>
                <a:t>Zuurstof uit lucht</a:t>
              </a:r>
            </a:p>
          </p:txBody>
        </p:sp>
        <p:sp>
          <p:nvSpPr>
            <p:cNvPr id="13" name="Pijl: gekromd omlaag 12" title="Stroom">
              <a:extLst>
                <a:ext uri="{FF2B5EF4-FFF2-40B4-BE49-F238E27FC236}">
                  <a16:creationId xmlns:a16="http://schemas.microsoft.com/office/drawing/2014/main" id="{96D52708-ADD3-4D43-885F-E42BC794949A}"/>
                </a:ext>
              </a:extLst>
            </p:cNvPr>
            <p:cNvSpPr/>
            <p:nvPr/>
          </p:nvSpPr>
          <p:spPr>
            <a:xfrm flipH="1">
              <a:off x="1765822" y="1918481"/>
              <a:ext cx="1854453" cy="915566"/>
            </a:xfrm>
            <a:prstGeom prst="curvedDownArrow">
              <a:avLst>
                <a:gd name="adj1" fmla="val 25000"/>
                <a:gd name="adj2" fmla="val 66325"/>
                <a:gd name="adj3" fmla="val 25000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FE2DD411-F93E-4ECC-BB92-B860FA08945D}"/>
                </a:ext>
              </a:extLst>
            </p:cNvPr>
            <p:cNvSpPr txBox="1"/>
            <p:nvPr/>
          </p:nvSpPr>
          <p:spPr>
            <a:xfrm rot="17312209">
              <a:off x="1686426" y="2196080"/>
              <a:ext cx="1008113" cy="34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/>
                <a:t>Stroom</a:t>
              </a:r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1801B488-3DBC-408C-92D9-E290807A075E}"/>
              </a:ext>
            </a:extLst>
          </p:cNvPr>
          <p:cNvGrpSpPr/>
          <p:nvPr/>
        </p:nvGrpSpPr>
        <p:grpSpPr>
          <a:xfrm>
            <a:off x="0" y="644691"/>
            <a:ext cx="12192000" cy="960107"/>
            <a:chOff x="0" y="483518"/>
            <a:chExt cx="9144000" cy="7200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32A3AD-F7D8-4C76-BC87-46C1995FC015}"/>
                </a:ext>
              </a:extLst>
            </p:cNvPr>
            <p:cNvGrpSpPr/>
            <p:nvPr/>
          </p:nvGrpSpPr>
          <p:grpSpPr>
            <a:xfrm>
              <a:off x="0" y="1059582"/>
              <a:ext cx="9144000" cy="144016"/>
              <a:chOff x="0" y="1059582"/>
              <a:chExt cx="9144000" cy="144016"/>
            </a:xfrm>
          </p:grpSpPr>
          <p:cxnSp>
            <p:nvCxnSpPr>
              <p:cNvPr id="19" name="Straight Connector 9">
                <a:extLst>
                  <a:ext uri="{FF2B5EF4-FFF2-40B4-BE49-F238E27FC236}">
                    <a16:creationId xmlns:a16="http://schemas.microsoft.com/office/drawing/2014/main" id="{D1925D46-3F5A-4489-BFB7-B25C3AE0B734}"/>
                  </a:ext>
                </a:extLst>
              </p:cNvPr>
              <p:cNvCxnSpPr/>
              <p:nvPr/>
            </p:nvCxnSpPr>
            <p:spPr>
              <a:xfrm>
                <a:off x="0" y="1059582"/>
                <a:ext cx="9144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0">
                <a:extLst>
                  <a:ext uri="{FF2B5EF4-FFF2-40B4-BE49-F238E27FC236}">
                    <a16:creationId xmlns:a16="http://schemas.microsoft.com/office/drawing/2014/main" id="{BD135582-FFA5-449D-A0E7-EB818C03163F}"/>
                  </a:ext>
                </a:extLst>
              </p:cNvPr>
              <p:cNvCxnSpPr/>
              <p:nvPr/>
            </p:nvCxnSpPr>
            <p:spPr>
              <a:xfrm>
                <a:off x="0" y="1131590"/>
                <a:ext cx="9144000" cy="0"/>
              </a:xfrm>
              <a:prstGeom prst="line">
                <a:avLst/>
              </a:prstGeom>
              <a:ln>
                <a:solidFill>
                  <a:srgbClr val="FEBD1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1">
                <a:extLst>
                  <a:ext uri="{FF2B5EF4-FFF2-40B4-BE49-F238E27FC236}">
                    <a16:creationId xmlns:a16="http://schemas.microsoft.com/office/drawing/2014/main" id="{0113472A-735D-436E-9C00-F847A9626C3F}"/>
                  </a:ext>
                </a:extLst>
              </p:cNvPr>
              <p:cNvCxnSpPr/>
              <p:nvPr/>
            </p:nvCxnSpPr>
            <p:spPr>
              <a:xfrm>
                <a:off x="0" y="1203598"/>
                <a:ext cx="9144000" cy="0"/>
              </a:xfrm>
              <a:prstGeom prst="line">
                <a:avLst/>
              </a:pr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34D062A0-30E3-4AE7-AD82-DC6B41ABD714}"/>
                </a:ext>
              </a:extLst>
            </p:cNvPr>
            <p:cNvSpPr txBox="1"/>
            <p:nvPr/>
          </p:nvSpPr>
          <p:spPr>
            <a:xfrm>
              <a:off x="1691680" y="483518"/>
              <a:ext cx="5832648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>
                  <a:solidFill>
                    <a:schemeClr val="tx2">
                      <a:lumMod val="50000"/>
                    </a:schemeClr>
                  </a:solidFill>
                  <a:latin typeface="Arial Black"/>
                  <a:cs typeface="Arial Black"/>
                </a:rPr>
                <a:t>Even wat </a:t>
              </a:r>
              <a:r>
                <a:rPr lang="en-US" sz="2667" b="1" dirty="0" err="1">
                  <a:solidFill>
                    <a:schemeClr val="tx2">
                      <a:lumMod val="50000"/>
                    </a:schemeClr>
                  </a:solidFill>
                  <a:latin typeface="Arial Black"/>
                  <a:cs typeface="Arial Black"/>
                </a:rPr>
                <a:t>rechtzetten</a:t>
              </a:r>
              <a:endParaRPr lang="en-US" sz="2667" b="1" dirty="0">
                <a:solidFill>
                  <a:schemeClr val="tx2">
                    <a:lumMod val="50000"/>
                  </a:schemeClr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96A8C514-E809-4F1C-9B64-E4E98F018B56}"/>
              </a:ext>
            </a:extLst>
          </p:cNvPr>
          <p:cNvSpPr txBox="1"/>
          <p:nvPr/>
        </p:nvSpPr>
        <p:spPr>
          <a:xfrm>
            <a:off x="431371" y="1831317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 De waterstof </a:t>
            </a:r>
            <a:r>
              <a:rPr lang="nl-NL" sz="2400" dirty="0" err="1"/>
              <a:t>fuel</a:t>
            </a:r>
            <a:r>
              <a:rPr lang="nl-NL" sz="2400" dirty="0"/>
              <a:t> </a:t>
            </a:r>
            <a:r>
              <a:rPr lang="nl-NL" sz="2400" dirty="0" err="1"/>
              <a:t>cell</a:t>
            </a:r>
            <a:r>
              <a:rPr lang="nl-NL" sz="2400" dirty="0"/>
              <a:t> is elektrisch</a:t>
            </a:r>
          </a:p>
        </p:txBody>
      </p:sp>
    </p:spTree>
    <p:extLst>
      <p:ext uri="{BB962C8B-B14F-4D97-AF65-F5344CB8AC3E}">
        <p14:creationId xmlns:p14="http://schemas.microsoft.com/office/powerpoint/2010/main" val="29377290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96A8C514-E809-4F1C-9B64-E4E98F018B56}"/>
              </a:ext>
            </a:extLst>
          </p:cNvPr>
          <p:cNvSpPr txBox="1"/>
          <p:nvPr/>
        </p:nvSpPr>
        <p:spPr>
          <a:xfrm>
            <a:off x="654050" y="1709081"/>
            <a:ext cx="10945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nl-NL" sz="2400" dirty="0"/>
              <a:t>Waterstof is niet nieuw.</a:t>
            </a:r>
          </a:p>
          <a:p>
            <a:pPr marL="457189" indent="-457189">
              <a:buFont typeface="+mj-lt"/>
              <a:buAutoNum type="arabicPeriod"/>
            </a:pPr>
            <a:r>
              <a:rPr lang="nl-NL" sz="2400" dirty="0"/>
              <a:t>De </a:t>
            </a:r>
            <a:r>
              <a:rPr lang="nl-NL" sz="2400" dirty="0" err="1"/>
              <a:t>fuel</a:t>
            </a:r>
            <a:r>
              <a:rPr lang="nl-NL" sz="2400" dirty="0"/>
              <a:t> </a:t>
            </a:r>
            <a:r>
              <a:rPr lang="nl-NL" sz="2400" dirty="0" err="1"/>
              <a:t>cell</a:t>
            </a:r>
            <a:r>
              <a:rPr lang="nl-NL" sz="2400" dirty="0"/>
              <a:t> is elektrisch.</a:t>
            </a:r>
          </a:p>
          <a:p>
            <a:pPr marL="457189" indent="-457189">
              <a:buFont typeface="+mj-lt"/>
              <a:buAutoNum type="arabicPeriod"/>
            </a:pPr>
            <a:r>
              <a:rPr lang="nl-NL" sz="2400" dirty="0"/>
              <a:t>Infrastructuur hoeft in logistiek geen bottleneck te zijn.</a:t>
            </a:r>
          </a:p>
          <a:p>
            <a:pPr marL="457189" indent="-457189">
              <a:buFont typeface="+mj-lt"/>
              <a:buAutoNum type="arabicPeriod"/>
            </a:pPr>
            <a:endParaRPr lang="nl-NL" sz="2400" dirty="0"/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C6EA1416-E8E8-4227-BBCA-500BAE99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9" y="4766290"/>
            <a:ext cx="2980439" cy="1861608"/>
          </a:xfrm>
          <a:prstGeom prst="rect">
            <a:avLst/>
          </a:prstGeom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41A4077C-2ABE-463E-9498-2B2263039243}"/>
              </a:ext>
            </a:extLst>
          </p:cNvPr>
          <p:cNvGrpSpPr/>
          <p:nvPr/>
        </p:nvGrpSpPr>
        <p:grpSpPr>
          <a:xfrm>
            <a:off x="0" y="1412777"/>
            <a:ext cx="12192000" cy="192021"/>
            <a:chOff x="0" y="1059582"/>
            <a:chExt cx="9144000" cy="144016"/>
          </a:xfrm>
        </p:grpSpPr>
        <p:cxnSp>
          <p:nvCxnSpPr>
            <p:cNvPr id="6" name="Straight Connector 10">
              <a:extLst>
                <a:ext uri="{FF2B5EF4-FFF2-40B4-BE49-F238E27FC236}">
                  <a16:creationId xmlns:a16="http://schemas.microsoft.com/office/drawing/2014/main" id="{165E55A8-305E-424F-BFCC-C0AED8EA2B19}"/>
                </a:ext>
              </a:extLst>
            </p:cNvPr>
            <p:cNvCxnSpPr/>
            <p:nvPr/>
          </p:nvCxnSpPr>
          <p:spPr>
            <a:xfrm>
              <a:off x="0" y="1059582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BA701F8D-8391-4891-A0FB-1956D4FE2917}"/>
                </a:ext>
              </a:extLst>
            </p:cNvPr>
            <p:cNvCxnSpPr/>
            <p:nvPr/>
          </p:nvCxnSpPr>
          <p:spPr>
            <a:xfrm>
              <a:off x="0" y="1131590"/>
              <a:ext cx="9144000" cy="0"/>
            </a:xfrm>
            <a:prstGeom prst="line">
              <a:avLst/>
            </a:prstGeom>
            <a:ln>
              <a:solidFill>
                <a:srgbClr val="FEBD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2">
              <a:extLst>
                <a:ext uri="{FF2B5EF4-FFF2-40B4-BE49-F238E27FC236}">
                  <a16:creationId xmlns:a16="http://schemas.microsoft.com/office/drawing/2014/main" id="{1C740827-863B-4582-AC8B-870A49608E7C}"/>
                </a:ext>
              </a:extLst>
            </p:cNvPr>
            <p:cNvCxnSpPr/>
            <p:nvPr/>
          </p:nvCxnSpPr>
          <p:spPr>
            <a:xfrm>
              <a:off x="0" y="1203598"/>
              <a:ext cx="9144000" cy="0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12">
            <a:extLst>
              <a:ext uri="{FF2B5EF4-FFF2-40B4-BE49-F238E27FC236}">
                <a16:creationId xmlns:a16="http://schemas.microsoft.com/office/drawing/2014/main" id="{5D6316D9-9A4D-420F-9AE2-3CB11187DDAD}"/>
              </a:ext>
            </a:extLst>
          </p:cNvPr>
          <p:cNvSpPr txBox="1"/>
          <p:nvPr/>
        </p:nvSpPr>
        <p:spPr>
          <a:xfrm>
            <a:off x="2255573" y="644691"/>
            <a:ext cx="777686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tx2">
                    <a:lumMod val="50000"/>
                  </a:schemeClr>
                </a:solidFill>
                <a:latin typeface="Arial Black"/>
                <a:cs typeface="Arial Black"/>
              </a:rPr>
              <a:t>Even wat </a:t>
            </a:r>
            <a:r>
              <a:rPr lang="en-US" sz="2667" b="1" dirty="0" err="1">
                <a:solidFill>
                  <a:schemeClr val="tx2">
                    <a:lumMod val="50000"/>
                  </a:schemeClr>
                </a:solidFill>
                <a:latin typeface="Arial Black"/>
                <a:cs typeface="Arial Black"/>
              </a:rPr>
              <a:t>rechtzetten</a:t>
            </a:r>
            <a:endParaRPr lang="en-US" sz="2667" b="1" dirty="0">
              <a:solidFill>
                <a:schemeClr val="tx2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3" name="Afbeelding 2" descr="Afbeelding met binnen, vloer&#10;&#10;Automatisch gegenereerde beschrijving">
            <a:hlinkClick r:id="rId4"/>
            <a:extLst>
              <a:ext uri="{FF2B5EF4-FFF2-40B4-BE49-F238E27FC236}">
                <a16:creationId xmlns:a16="http://schemas.microsoft.com/office/drawing/2014/main" id="{C2C0C0EE-323E-427C-80FB-C3C39D9EF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64" y="3056128"/>
            <a:ext cx="4762359" cy="35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0355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80</Words>
  <Application>Microsoft Macintosh PowerPoint</Application>
  <PresentationFormat>Breedbeeld</PresentationFormat>
  <Paragraphs>22</Paragraphs>
  <Slides>4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HelveticaNeueLT Std Lt Cn</vt:lpstr>
      <vt:lpstr>Times</vt:lpstr>
      <vt:lpstr>Wingdings 2</vt:lpstr>
      <vt:lpstr>Office Theme</vt:lpstr>
      <vt:lpstr>6_Blank</vt:lpstr>
      <vt:lpstr>think-cell Slide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12</cp:revision>
  <dcterms:created xsi:type="dcterms:W3CDTF">2019-04-19T14:07:46Z</dcterms:created>
  <dcterms:modified xsi:type="dcterms:W3CDTF">2019-04-20T08:41:21Z</dcterms:modified>
</cp:coreProperties>
</file>