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67" r:id="rId5"/>
    <p:sldId id="259" r:id="rId6"/>
    <p:sldId id="268" r:id="rId7"/>
    <p:sldId id="269" r:id="rId8"/>
    <p:sldId id="261" r:id="rId9"/>
    <p:sldId id="265" r:id="rId10"/>
    <p:sldId id="274" r:id="rId11"/>
    <p:sldId id="270" r:id="rId12"/>
    <p:sldId id="272" r:id="rId13"/>
    <p:sldId id="271" r:id="rId14"/>
    <p:sldId id="266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51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24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187137-FB83-43E4-A4BD-5F966FAF4D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F6988D38-C130-4182-B680-6A8ED4111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7332A43-FD34-4B39-8CDC-46E403FBA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3A9-F320-4096-B0B7-23E0A70C4FFB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44B83D-D69C-4B69-890D-C42A03F5D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B97C669-C32F-41F6-BCDA-A1E82239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CB1D-3778-4EAC-AA30-164E1374E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0877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DD420-2A2D-4C79-BAF6-A84D71907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93017D4-4744-4167-A511-21C6E7A277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81314E5-D0D5-496E-9C40-033431560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3A9-F320-4096-B0B7-23E0A70C4FFB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53F6C87-FC2B-411A-98A6-D22D825B3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D84FC6E-6D59-4045-8B14-24070EAE4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CB1D-3778-4EAC-AA30-164E1374E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2541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B27A1DE-E843-4092-A150-1F7AEF8FC1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81B4C38A-61BD-431E-A0E1-6580420860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76DE3AB-9803-430E-8772-96A290CD0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3A9-F320-4096-B0B7-23E0A70C4FFB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45BA1E2-96AD-403F-87A4-BB09DC0C1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6A07D2E-5B4F-48B0-A8E2-ABB06CBDB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CB1D-3778-4EAC-AA30-164E1374E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14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765C1C-873B-4247-809F-007D25F023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44A88DB-667B-4D73-A19C-3380E18CF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9F2F41E-2737-43B0-8D04-9BFE8DF9F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3A9-F320-4096-B0B7-23E0A70C4FFB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2529813-D635-48F2-A2DA-E74DB9639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979F921-FDAB-4FE9-A547-118250B08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CB1D-3778-4EAC-AA30-164E1374E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04078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9A8BD-3AB0-41BC-B87D-3914C3D9E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6BA41E-9192-4594-9B4B-E3941D772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E605AB5-7309-4AD7-A4B8-5E0F6A286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3A9-F320-4096-B0B7-23E0A70C4FFB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174D646-CF39-4CFA-9798-A124BF714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958F228-0EFD-4602-A98F-9AAE843D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CB1D-3778-4EAC-AA30-164E1374E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55936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03FD4C-F994-49EC-95C4-2D8972EF1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A5FACE8-7755-42E1-B493-23B8870BE4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EE12498-065E-4F98-ADD2-242267D38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5569C51-E5D8-4365-90DE-BA4BFCBF3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3A9-F320-4096-B0B7-23E0A70C4FFB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F6A72A0-52A9-424B-9B14-C4E12807D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0EE4FBC-3345-4CEB-817E-F56BCE619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CB1D-3778-4EAC-AA30-164E1374E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09869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F227A87-4138-4F42-B9E1-644D1F2E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FB6E0D2-8E48-4FE5-9F2F-86071DD812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37BD505-4B7A-431C-91F9-03EF0A818D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7C81CA6-7044-4AA8-A771-CF8BA5247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1B0F4B6-A97B-4486-9E0E-460AE84C59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182B744-7351-4764-990D-79D48333B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3A9-F320-4096-B0B7-23E0A70C4FFB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C53E91D-B682-4B95-AFE8-4C5DA26D4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C70190B4-3291-47D4-8447-F78D7F91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CB1D-3778-4EAC-AA30-164E1374E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343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F1D8E0-FCC5-462E-B788-8700EBFB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EB4C97D-AAA5-4C8E-8972-3CCE0B3E2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3A9-F320-4096-B0B7-23E0A70C4FFB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17B2319-7CC4-4C06-BBC5-C8BE0DF3B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35AB9DB1-62B6-4123-AAB6-01291474A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CB1D-3778-4EAC-AA30-164E1374E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59829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53769805-75C7-4DA4-83AF-219FF570C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3A9-F320-4096-B0B7-23E0A70C4FFB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94D2BD8-FC48-4ED6-A3F4-A4CDF7196C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669DA340-E242-49CF-BCE0-0354ED0F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CB1D-3778-4EAC-AA30-164E1374E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788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FDD5BC-1064-4BA0-A9B6-291609770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8513AFB-CFA8-4C6A-86C1-1D6CF7B0E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68BF43-7F90-4B38-AE05-BCE7BD262A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875DC7F-5E02-4FC8-B5F8-9554459FE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3A9-F320-4096-B0B7-23E0A70C4FFB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43E8B3C-51CD-4B9B-AD31-445278D82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965EF7-D490-465A-880A-713FE3011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CB1D-3778-4EAC-AA30-164E1374E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780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B818CA-8DD7-4EB9-9771-066392184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A445A05E-C490-4BEC-8C26-F59E26C894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FAFA743D-4E27-4106-BF46-97F20F2C89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B983021-EAA4-430A-A1D1-0DC693787E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F2F3A9-F320-4096-B0B7-23E0A70C4FFB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6230A80-E7CE-4C3A-8A67-6673A11B4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4E3A055-1C12-4B7E-906E-39F982867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8FCB1D-3778-4EAC-AA30-164E1374E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0162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676706A-1271-442A-8A7E-B64F96F3C6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023DE09-81BF-4490-9E40-B3FB79240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C60547C-638A-4F15-8BD2-A87C57224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2F3A9-F320-4096-B0B7-23E0A70C4FFB}" type="datetimeFigureOut">
              <a:rPr lang="nl-NL" smtClean="0"/>
              <a:t>9-11-2018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DBCFA67-2733-4D90-82D4-76385F21CE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21B6204-28C7-4B31-A378-998BCF2531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8FCB1D-3778-4EAC-AA30-164E1374EC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083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1193DB9-71D3-48E1-B336-538F0BD017EF}"/>
              </a:ext>
            </a:extLst>
          </p:cNvPr>
          <p:cNvSpPr txBox="1"/>
          <p:nvPr/>
        </p:nvSpPr>
        <p:spPr>
          <a:xfrm>
            <a:off x="2153260" y="3198167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Opportunity’s in Energie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20C3A0-CCA7-4E20-9F0A-B76FD133830A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2944663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1193DB9-71D3-48E1-B336-538F0BD017EF}"/>
              </a:ext>
            </a:extLst>
          </p:cNvPr>
          <p:cNvSpPr txBox="1"/>
          <p:nvPr/>
        </p:nvSpPr>
        <p:spPr>
          <a:xfrm>
            <a:off x="2143433" y="398381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Twee opties</a:t>
            </a:r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6F21F6D5-6236-43BA-B9EF-7800823CF8B1}"/>
              </a:ext>
            </a:extLst>
          </p:cNvPr>
          <p:cNvSpPr/>
          <p:nvPr/>
        </p:nvSpPr>
        <p:spPr>
          <a:xfrm>
            <a:off x="3028336" y="1759975"/>
            <a:ext cx="6174655" cy="425736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6A97997-7D32-4CF7-9174-2365E3ED2621}"/>
              </a:ext>
            </a:extLst>
          </p:cNvPr>
          <p:cNvSpPr txBox="1"/>
          <p:nvPr/>
        </p:nvSpPr>
        <p:spPr>
          <a:xfrm>
            <a:off x="5589636" y="2295556"/>
            <a:ext cx="109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Beheer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AE49064-C8E2-4C06-9CC5-A8CE9513F5CD}"/>
              </a:ext>
            </a:extLst>
          </p:cNvPr>
          <p:cNvSpPr txBox="1"/>
          <p:nvPr/>
        </p:nvSpPr>
        <p:spPr>
          <a:xfrm>
            <a:off x="3249560" y="5648009"/>
            <a:ext cx="2462982" cy="36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Product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69DEA2C-0D64-47BC-B984-6B5E55DF167B}"/>
              </a:ext>
            </a:extLst>
          </p:cNvPr>
          <p:cNvSpPr txBox="1"/>
          <p:nvPr/>
        </p:nvSpPr>
        <p:spPr>
          <a:xfrm>
            <a:off x="7049726" y="5647317"/>
            <a:ext cx="193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Service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9868270-0C4C-412D-A0CD-8E0F966834FB}"/>
              </a:ext>
            </a:extLst>
          </p:cNvPr>
          <p:cNvSpPr txBox="1"/>
          <p:nvPr/>
        </p:nvSpPr>
        <p:spPr>
          <a:xfrm>
            <a:off x="4866972" y="4007816"/>
            <a:ext cx="245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B050"/>
                </a:solidFill>
              </a:rPr>
              <a:t>Kwaliteit Performance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0CCEDB9-9BAC-4AA6-B980-41D1EDA91E4D}"/>
              </a:ext>
            </a:extLst>
          </p:cNvPr>
          <p:cNvSpPr txBox="1"/>
          <p:nvPr/>
        </p:nvSpPr>
        <p:spPr>
          <a:xfrm>
            <a:off x="3247765" y="6016648"/>
            <a:ext cx="28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Voorspelbaarheid bepalend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915DE39-FA92-4AC6-A790-FA8B3D3A14BB}"/>
              </a:ext>
            </a:extLst>
          </p:cNvPr>
          <p:cNvSpPr txBox="1"/>
          <p:nvPr/>
        </p:nvSpPr>
        <p:spPr>
          <a:xfrm rot="3227193">
            <a:off x="6736637" y="3518982"/>
            <a:ext cx="2045109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B050"/>
                </a:solidFill>
              </a:rPr>
              <a:t>Expertise bepalend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4DAFB52-8BED-446E-B964-5A89334C819D}"/>
              </a:ext>
            </a:extLst>
          </p:cNvPr>
          <p:cNvSpPr/>
          <p:nvPr/>
        </p:nvSpPr>
        <p:spPr>
          <a:xfrm>
            <a:off x="471949" y="1602646"/>
            <a:ext cx="112874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Importeur / Dealer</a:t>
            </a:r>
          </a:p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2. Service &amp; Beheer</a:t>
            </a:r>
          </a:p>
          <a:p>
            <a:pPr marL="400050" lvl="1">
              <a:spcAft>
                <a:spcPts val="600"/>
              </a:spcAft>
            </a:pPr>
            <a:endParaRPr lang="nl-NL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3F79D07-D25E-49FA-ACCE-0A8785BB3AF1}"/>
              </a:ext>
            </a:extLst>
          </p:cNvPr>
          <p:cNvSpPr/>
          <p:nvPr/>
        </p:nvSpPr>
        <p:spPr>
          <a:xfrm rot="3263978">
            <a:off x="4750915" y="2426843"/>
            <a:ext cx="5376599" cy="3268181"/>
          </a:xfrm>
          <a:prstGeom prst="ellipse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53E3831E-D127-46B6-B800-19EF33203C1B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37342678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1193DB9-71D3-48E1-B336-538F0BD017EF}"/>
              </a:ext>
            </a:extLst>
          </p:cNvPr>
          <p:cNvSpPr txBox="1"/>
          <p:nvPr/>
        </p:nvSpPr>
        <p:spPr>
          <a:xfrm>
            <a:off x="2143433" y="398381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Service &amp; Beheer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25C8D8F-4850-454A-85AE-513E550D4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2110" y="1321999"/>
            <a:ext cx="9949543" cy="5440107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4F2EE8C2-347D-4DC7-9C4F-EA0E5F524833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31803664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1193DB9-71D3-48E1-B336-538F0BD017EF}"/>
              </a:ext>
            </a:extLst>
          </p:cNvPr>
          <p:cNvSpPr txBox="1"/>
          <p:nvPr/>
        </p:nvSpPr>
        <p:spPr>
          <a:xfrm>
            <a:off x="2143433" y="398381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Service &amp; Beheer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F5BE20-1AB2-49A4-A599-992D972EBADA}"/>
              </a:ext>
            </a:extLst>
          </p:cNvPr>
          <p:cNvSpPr/>
          <p:nvPr/>
        </p:nvSpPr>
        <p:spPr>
          <a:xfrm>
            <a:off x="471949" y="1593982"/>
            <a:ext cx="1128743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het er uit ziet: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Monteurs en planning, 3 fte, 180K/jr.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Integraal onderdeel truckbedrijf.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Zelf doen wat past bij eigen expertise niveau. Complexe zaken uitbesteden.</a:t>
            </a:r>
          </a:p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er voor nodig is: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 om te ontwikkelen in batterijen en energie.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Verstand van zaken van batterijen in hun operatie.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Overzicht over potentiële issues en risico’s.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Goede samenwerking met professionele batterij leverancier.</a:t>
            </a:r>
          </a:p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Financieel: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Toename service marge met 20%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9884E99-8061-4CD1-8DDF-46462728480C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7957386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1193DB9-71D3-48E1-B336-538F0BD017EF}"/>
              </a:ext>
            </a:extLst>
          </p:cNvPr>
          <p:cNvSpPr txBox="1"/>
          <p:nvPr/>
        </p:nvSpPr>
        <p:spPr>
          <a:xfrm>
            <a:off x="2143433" y="398381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Service &amp; Beheer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2A8D838-2798-49CD-8330-0A556F72E756}"/>
              </a:ext>
            </a:extLst>
          </p:cNvPr>
          <p:cNvSpPr/>
          <p:nvPr/>
        </p:nvSpPr>
        <p:spPr>
          <a:xfrm>
            <a:off x="471949" y="1602646"/>
            <a:ext cx="11287432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Risico’s: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Tekort aan goede monteurs?</a:t>
            </a:r>
          </a:p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Opportunity’s: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Ontwikkeling expertise.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Versterking propositie truckbedrijf.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Grip in tijden van transitie en onzekerheid.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Aanhaken op energie transitie en behoefte in markt.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Nieuwe samenwerking met professionele batterij partner opbouwen.</a:t>
            </a:r>
          </a:p>
          <a:p>
            <a:pPr marL="400050" lvl="1">
              <a:spcAft>
                <a:spcPts val="600"/>
              </a:spcAft>
            </a:pPr>
            <a:endParaRPr lang="nl-NL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9DBE840-868F-4D7A-B106-1B9969C8130F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38308072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kstvak 4">
            <a:extLst>
              <a:ext uri="{FF2B5EF4-FFF2-40B4-BE49-F238E27FC236}">
                <a16:creationId xmlns:a16="http://schemas.microsoft.com/office/drawing/2014/main" id="{B0C071B5-B348-47D6-B0B9-025750971E31}"/>
              </a:ext>
            </a:extLst>
          </p:cNvPr>
          <p:cNvSpPr txBox="1"/>
          <p:nvPr/>
        </p:nvSpPr>
        <p:spPr>
          <a:xfrm>
            <a:off x="2143433" y="398381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Conclusie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5A5C56A7-9D99-406B-A166-54A13F60BA00}"/>
              </a:ext>
            </a:extLst>
          </p:cNvPr>
          <p:cNvSpPr/>
          <p:nvPr/>
        </p:nvSpPr>
        <p:spPr>
          <a:xfrm>
            <a:off x="471949" y="1602646"/>
            <a:ext cx="11287432" cy="53707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Conclusie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Waarde toevoegen met Service &amp; Beheer.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Verkoop batterijen heeft te weinig meerwaarde.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Professioneel partnership met batterij leverancier in financieel gezonde relatie.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indent="-57150"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Next steps</a:t>
            </a:r>
            <a:endParaRPr lang="nl-NL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Beslissen over Service; zelf doen of uitbesteden.</a:t>
            </a:r>
          </a:p>
          <a:p>
            <a:pPr marL="2857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Afstemming Hoogvliet – Amsterdam – Veendam.</a:t>
            </a:r>
          </a:p>
          <a:p>
            <a:pPr marL="2857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Eisen en randvoorwaarden aan batterijleverancier/partner op een rijtje.</a:t>
            </a:r>
          </a:p>
          <a:p>
            <a:pPr marL="2857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…</a:t>
            </a:r>
          </a:p>
          <a:p>
            <a:pPr marL="28575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nl-NL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nl-NL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nl-NL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00050" lvl="1">
              <a:spcAft>
                <a:spcPts val="600"/>
              </a:spcAft>
            </a:pPr>
            <a:endParaRPr lang="nl-NL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70C49C3-9BFF-4A94-AD5F-B1D1910F31AB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3200356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1193DB9-71D3-48E1-B336-538F0BD017EF}"/>
              </a:ext>
            </a:extLst>
          </p:cNvPr>
          <p:cNvSpPr txBox="1"/>
          <p:nvPr/>
        </p:nvSpPr>
        <p:spPr>
          <a:xfrm>
            <a:off x="2143433" y="398381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Energie gerelateerde issues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C5DC01D-B061-4CDF-8A8B-8E8AB8CEF54B}"/>
              </a:ext>
            </a:extLst>
          </p:cNvPr>
          <p:cNvSpPr/>
          <p:nvPr/>
        </p:nvSpPr>
        <p:spPr>
          <a:xfrm>
            <a:off x="471947" y="1650142"/>
            <a:ext cx="11287433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Batterij leverancier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 problemen met batterijen dan voorheen.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Onzekerheid over de kwaliteit van het product (met name batterij).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Weinig ondersteuning van de batterijleverancier in pre- en after-sales, gebrek aan verstand van zaken.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Geen overzicht en rapportages. 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Gevoel van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meer-kosten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zonder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meer-waarde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BAC4874-41CE-470E-8A20-9553D7AE46BB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280456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1193DB9-71D3-48E1-B336-538F0BD017EF}"/>
              </a:ext>
            </a:extLst>
          </p:cNvPr>
          <p:cNvSpPr txBox="1"/>
          <p:nvPr/>
        </p:nvSpPr>
        <p:spPr>
          <a:xfrm>
            <a:off x="2143433" y="398381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Energie gerelateerde issues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B7002CF-E99F-4910-9D2E-8C00E2D3067E}"/>
              </a:ext>
            </a:extLst>
          </p:cNvPr>
          <p:cNvSpPr/>
          <p:nvPr/>
        </p:nvSpPr>
        <p:spPr>
          <a:xfrm>
            <a:off x="471947" y="1644600"/>
            <a:ext cx="11287432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Huidig risico voor </a:t>
            </a:r>
            <a:r>
              <a:rPr lang="nl-NL" sz="20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Peinemann</a:t>
            </a:r>
            <a:endParaRPr lang="nl-NL" sz="20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nl-NL" sz="2000" b="1" dirty="0">
                <a:ea typeface="Calibri" panose="020F0502020204030204" pitchFamily="34" charset="0"/>
                <a:cs typeface="Times New Roman" panose="02020603050405020304" pitchFamily="18" charset="0"/>
              </a:rPr>
              <a:t>Geen grip op: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Performance batterij bij klant.</a:t>
            </a: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ea typeface="Calibri" panose="020F0502020204030204" pitchFamily="34" charset="0"/>
                <a:cs typeface="Times New Roman" panose="02020603050405020304" pitchFamily="18" charset="0"/>
              </a:rPr>
              <a:t>Omzet en marge contracten.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000" dirty="0"/>
              <a:t>Waarmaken waar </a:t>
            </a:r>
            <a:r>
              <a:rPr lang="nl-NL" sz="2000" dirty="0" err="1"/>
              <a:t>Peinemann</a:t>
            </a:r>
            <a:r>
              <a:rPr lang="nl-NL" sz="2000" dirty="0"/>
              <a:t> voor staat.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000" dirty="0"/>
              <a:t>Klantvertrouwen.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000" dirty="0"/>
              <a:t>Eigen business model.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D4D5E16-5200-45BF-B589-706FF3A7D6D4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3838164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1193DB9-71D3-48E1-B336-538F0BD017EF}"/>
              </a:ext>
            </a:extLst>
          </p:cNvPr>
          <p:cNvSpPr txBox="1"/>
          <p:nvPr/>
        </p:nvSpPr>
        <p:spPr>
          <a:xfrm>
            <a:off x="2143433" y="398381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Energie gerelateerde issues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B7002CF-E99F-4910-9D2E-8C00E2D3067E}"/>
              </a:ext>
            </a:extLst>
          </p:cNvPr>
          <p:cNvSpPr/>
          <p:nvPr/>
        </p:nvSpPr>
        <p:spPr>
          <a:xfrm>
            <a:off x="471949" y="1651460"/>
            <a:ext cx="11287432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Peinemann</a:t>
            </a:r>
            <a:endParaRPr lang="nl-NL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Onvoldoende tijd en expertise in huis om zelf goed batterij beheer en energie advies te doen.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nl-NL" sz="2000" dirty="0"/>
              <a:t>Wel de mentaliteit en vakman in huis om zelf onderhoud en reparaties te doen.</a:t>
            </a:r>
          </a:p>
          <a:p>
            <a:pPr marL="342900" lvl="0" indent="-342900">
              <a:spcAft>
                <a:spcPts val="600"/>
              </a:spcAft>
              <a:buFont typeface="Symbol" panose="05050102010706020507" pitchFamily="18" charset="2"/>
              <a:buChar char=""/>
            </a:pPr>
            <a:endParaRPr lang="nl-NL" sz="2000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BFF8A63-6099-45D8-9747-D0938AB5B91D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4149961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1193DB9-71D3-48E1-B336-538F0BD017EF}"/>
              </a:ext>
            </a:extLst>
          </p:cNvPr>
          <p:cNvSpPr txBox="1"/>
          <p:nvPr/>
        </p:nvSpPr>
        <p:spPr>
          <a:xfrm>
            <a:off x="2143433" y="398381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Zelf doen of uitbesteden?</a:t>
            </a:r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6F21F6D5-6236-43BA-B9EF-7800823CF8B1}"/>
              </a:ext>
            </a:extLst>
          </p:cNvPr>
          <p:cNvSpPr/>
          <p:nvPr/>
        </p:nvSpPr>
        <p:spPr>
          <a:xfrm>
            <a:off x="3028336" y="1759975"/>
            <a:ext cx="6174655" cy="425736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6A97997-7D32-4CF7-9174-2365E3ED2621}"/>
              </a:ext>
            </a:extLst>
          </p:cNvPr>
          <p:cNvSpPr txBox="1"/>
          <p:nvPr/>
        </p:nvSpPr>
        <p:spPr>
          <a:xfrm>
            <a:off x="5589636" y="2295556"/>
            <a:ext cx="109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Beheer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AE49064-C8E2-4C06-9CC5-A8CE9513F5CD}"/>
              </a:ext>
            </a:extLst>
          </p:cNvPr>
          <p:cNvSpPr txBox="1"/>
          <p:nvPr/>
        </p:nvSpPr>
        <p:spPr>
          <a:xfrm>
            <a:off x="3249560" y="5648009"/>
            <a:ext cx="2462982" cy="36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Product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69DEA2C-0D64-47BC-B984-6B5E55DF167B}"/>
              </a:ext>
            </a:extLst>
          </p:cNvPr>
          <p:cNvSpPr txBox="1"/>
          <p:nvPr/>
        </p:nvSpPr>
        <p:spPr>
          <a:xfrm>
            <a:off x="7049726" y="5647317"/>
            <a:ext cx="193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Service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9868270-0C4C-412D-A0CD-8E0F966834FB}"/>
              </a:ext>
            </a:extLst>
          </p:cNvPr>
          <p:cNvSpPr txBox="1"/>
          <p:nvPr/>
        </p:nvSpPr>
        <p:spPr>
          <a:xfrm>
            <a:off x="4866972" y="4007816"/>
            <a:ext cx="245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B050"/>
                </a:solidFill>
              </a:rPr>
              <a:t>Kwaliteit Performance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0CCEDB9-9BAC-4AA6-B980-41D1EDA91E4D}"/>
              </a:ext>
            </a:extLst>
          </p:cNvPr>
          <p:cNvSpPr txBox="1"/>
          <p:nvPr/>
        </p:nvSpPr>
        <p:spPr>
          <a:xfrm>
            <a:off x="3247765" y="6016648"/>
            <a:ext cx="28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Voorspelbaarheid bepalend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915DE39-FA92-4AC6-A790-FA8B3D3A14BB}"/>
              </a:ext>
            </a:extLst>
          </p:cNvPr>
          <p:cNvSpPr txBox="1"/>
          <p:nvPr/>
        </p:nvSpPr>
        <p:spPr>
          <a:xfrm rot="3227193">
            <a:off x="6736637" y="3518982"/>
            <a:ext cx="2045109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B050"/>
                </a:solidFill>
              </a:rPr>
              <a:t>Expertise bepalend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909104B3-97F8-46A1-B783-20B7D3EF77DA}"/>
              </a:ext>
            </a:extLst>
          </p:cNvPr>
          <p:cNvSpPr txBox="1"/>
          <p:nvPr/>
        </p:nvSpPr>
        <p:spPr>
          <a:xfrm>
            <a:off x="757066" y="1759975"/>
            <a:ext cx="1111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Altijd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750D23A6-E6E0-40E3-80E2-098463C1F720}"/>
              </a:ext>
            </a:extLst>
          </p:cNvPr>
          <p:cNvSpPr txBox="1"/>
          <p:nvPr/>
        </p:nvSpPr>
        <p:spPr>
          <a:xfrm>
            <a:off x="757066" y="5639348"/>
            <a:ext cx="865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Deels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53F55267-DD12-42F9-AD13-0D7B9FA86E1E}"/>
              </a:ext>
            </a:extLst>
          </p:cNvPr>
          <p:cNvSpPr txBox="1"/>
          <p:nvPr/>
        </p:nvSpPr>
        <p:spPr>
          <a:xfrm rot="16200000">
            <a:off x="-1679168" y="3823149"/>
            <a:ext cx="4001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err="1"/>
              <a:t>Accountablity</a:t>
            </a:r>
            <a:r>
              <a:rPr lang="nl-NL" b="1" dirty="0"/>
              <a:t> </a:t>
            </a:r>
            <a:r>
              <a:rPr lang="nl-NL" b="1" dirty="0" err="1"/>
              <a:t>Peinemann</a:t>
            </a:r>
            <a:r>
              <a:rPr lang="nl-NL" b="1" dirty="0"/>
              <a:t> </a:t>
            </a:r>
          </a:p>
        </p:txBody>
      </p:sp>
      <p:cxnSp>
        <p:nvCxnSpPr>
          <p:cNvPr id="24" name="Rechte verbindingslijn met pijl 23">
            <a:extLst>
              <a:ext uri="{FF2B5EF4-FFF2-40B4-BE49-F238E27FC236}">
                <a16:creationId xmlns:a16="http://schemas.microsoft.com/office/drawing/2014/main" id="{ACCDC0A5-02CF-42F4-8863-F13391DBDC7B}"/>
              </a:ext>
            </a:extLst>
          </p:cNvPr>
          <p:cNvCxnSpPr>
            <a:cxnSpLocks/>
          </p:cNvCxnSpPr>
          <p:nvPr/>
        </p:nvCxnSpPr>
        <p:spPr>
          <a:xfrm flipV="1">
            <a:off x="619413" y="1751315"/>
            <a:ext cx="0" cy="4257365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F44ADAB8-B3A2-41D5-8928-86BBA61FC9F8}"/>
              </a:ext>
            </a:extLst>
          </p:cNvPr>
          <p:cNvSpPr txBox="1"/>
          <p:nvPr/>
        </p:nvSpPr>
        <p:spPr>
          <a:xfrm>
            <a:off x="5389829" y="2055235"/>
            <a:ext cx="1413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FFC000"/>
                </a:solidFill>
              </a:rPr>
              <a:t>Dynamisch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E74B285C-B22E-4EF2-87E0-1F3CE44AC1CE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33694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9" grpId="0"/>
      <p:bldP spid="20" grpId="0"/>
      <p:bldP spid="21" grpId="0"/>
      <p:bldP spid="22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1193DB9-71D3-48E1-B336-538F0BD017EF}"/>
              </a:ext>
            </a:extLst>
          </p:cNvPr>
          <p:cNvSpPr txBox="1"/>
          <p:nvPr/>
        </p:nvSpPr>
        <p:spPr>
          <a:xfrm>
            <a:off x="2143433" y="398381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Twee opties</a:t>
            </a:r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6F21F6D5-6236-43BA-B9EF-7800823CF8B1}"/>
              </a:ext>
            </a:extLst>
          </p:cNvPr>
          <p:cNvSpPr/>
          <p:nvPr/>
        </p:nvSpPr>
        <p:spPr>
          <a:xfrm>
            <a:off x="3028336" y="1759975"/>
            <a:ext cx="6174655" cy="425736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6A97997-7D32-4CF7-9174-2365E3ED2621}"/>
              </a:ext>
            </a:extLst>
          </p:cNvPr>
          <p:cNvSpPr txBox="1"/>
          <p:nvPr/>
        </p:nvSpPr>
        <p:spPr>
          <a:xfrm>
            <a:off x="5589636" y="2295556"/>
            <a:ext cx="109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Beheer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AE49064-C8E2-4C06-9CC5-A8CE9513F5CD}"/>
              </a:ext>
            </a:extLst>
          </p:cNvPr>
          <p:cNvSpPr txBox="1"/>
          <p:nvPr/>
        </p:nvSpPr>
        <p:spPr>
          <a:xfrm>
            <a:off x="3249560" y="5648009"/>
            <a:ext cx="2462982" cy="36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Product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69DEA2C-0D64-47BC-B984-6B5E55DF167B}"/>
              </a:ext>
            </a:extLst>
          </p:cNvPr>
          <p:cNvSpPr txBox="1"/>
          <p:nvPr/>
        </p:nvSpPr>
        <p:spPr>
          <a:xfrm>
            <a:off x="7049726" y="5647317"/>
            <a:ext cx="193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Service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9868270-0C4C-412D-A0CD-8E0F966834FB}"/>
              </a:ext>
            </a:extLst>
          </p:cNvPr>
          <p:cNvSpPr txBox="1"/>
          <p:nvPr/>
        </p:nvSpPr>
        <p:spPr>
          <a:xfrm>
            <a:off x="4866972" y="4007816"/>
            <a:ext cx="245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B050"/>
                </a:solidFill>
              </a:rPr>
              <a:t>Kwaliteit Performance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0CCEDB9-9BAC-4AA6-B980-41D1EDA91E4D}"/>
              </a:ext>
            </a:extLst>
          </p:cNvPr>
          <p:cNvSpPr txBox="1"/>
          <p:nvPr/>
        </p:nvSpPr>
        <p:spPr>
          <a:xfrm>
            <a:off x="3247765" y="6016648"/>
            <a:ext cx="28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Voorspelbaarheid bepalend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915DE39-FA92-4AC6-A790-FA8B3D3A14BB}"/>
              </a:ext>
            </a:extLst>
          </p:cNvPr>
          <p:cNvSpPr txBox="1"/>
          <p:nvPr/>
        </p:nvSpPr>
        <p:spPr>
          <a:xfrm rot="3227193">
            <a:off x="6736637" y="3518982"/>
            <a:ext cx="2045109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B050"/>
                </a:solidFill>
              </a:rPr>
              <a:t>Expertise bepalend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4DAFB52-8BED-446E-B964-5A89334C819D}"/>
              </a:ext>
            </a:extLst>
          </p:cNvPr>
          <p:cNvSpPr/>
          <p:nvPr/>
        </p:nvSpPr>
        <p:spPr>
          <a:xfrm>
            <a:off x="471949" y="1602646"/>
            <a:ext cx="11287432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1. Importeur / Dealer</a:t>
            </a:r>
          </a:p>
          <a:p>
            <a:pPr marL="400050" lvl="1">
              <a:spcAft>
                <a:spcPts val="600"/>
              </a:spcAft>
            </a:pPr>
            <a:endParaRPr lang="nl-NL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3F79D07-D25E-49FA-ACCE-0A8785BB3AF1}"/>
              </a:ext>
            </a:extLst>
          </p:cNvPr>
          <p:cNvSpPr/>
          <p:nvPr/>
        </p:nvSpPr>
        <p:spPr>
          <a:xfrm>
            <a:off x="1661663" y="1751315"/>
            <a:ext cx="8908014" cy="4973950"/>
          </a:xfrm>
          <a:prstGeom prst="ellipse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2DAA0445-4F03-49EF-B17C-023290116A7A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3772224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1193DB9-71D3-48E1-B336-538F0BD017EF}"/>
              </a:ext>
            </a:extLst>
          </p:cNvPr>
          <p:cNvSpPr txBox="1"/>
          <p:nvPr/>
        </p:nvSpPr>
        <p:spPr>
          <a:xfrm>
            <a:off x="2143433" y="398381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Twee opties</a:t>
            </a:r>
          </a:p>
        </p:txBody>
      </p:sp>
      <p:sp>
        <p:nvSpPr>
          <p:cNvPr id="5" name="Gelijkbenige driehoek 4">
            <a:extLst>
              <a:ext uri="{FF2B5EF4-FFF2-40B4-BE49-F238E27FC236}">
                <a16:creationId xmlns:a16="http://schemas.microsoft.com/office/drawing/2014/main" id="{6F21F6D5-6236-43BA-B9EF-7800823CF8B1}"/>
              </a:ext>
            </a:extLst>
          </p:cNvPr>
          <p:cNvSpPr/>
          <p:nvPr/>
        </p:nvSpPr>
        <p:spPr>
          <a:xfrm>
            <a:off x="3028336" y="1759975"/>
            <a:ext cx="6174655" cy="4257365"/>
          </a:xfrm>
          <a:prstGeom prst="triangl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6A97997-7D32-4CF7-9174-2365E3ED2621}"/>
              </a:ext>
            </a:extLst>
          </p:cNvPr>
          <p:cNvSpPr txBox="1"/>
          <p:nvPr/>
        </p:nvSpPr>
        <p:spPr>
          <a:xfrm>
            <a:off x="5589636" y="2295556"/>
            <a:ext cx="109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/>
              <a:t>Beheer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AE49064-C8E2-4C06-9CC5-A8CE9513F5CD}"/>
              </a:ext>
            </a:extLst>
          </p:cNvPr>
          <p:cNvSpPr txBox="1"/>
          <p:nvPr/>
        </p:nvSpPr>
        <p:spPr>
          <a:xfrm>
            <a:off x="3249560" y="5648009"/>
            <a:ext cx="2462982" cy="36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/>
              <a:t>Product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69DEA2C-0D64-47BC-B984-6B5E55DF167B}"/>
              </a:ext>
            </a:extLst>
          </p:cNvPr>
          <p:cNvSpPr txBox="1"/>
          <p:nvPr/>
        </p:nvSpPr>
        <p:spPr>
          <a:xfrm>
            <a:off x="7049726" y="5647317"/>
            <a:ext cx="19369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b="1" dirty="0"/>
              <a:t>Service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69868270-0C4C-412D-A0CD-8E0F966834FB}"/>
              </a:ext>
            </a:extLst>
          </p:cNvPr>
          <p:cNvSpPr txBox="1"/>
          <p:nvPr/>
        </p:nvSpPr>
        <p:spPr>
          <a:xfrm>
            <a:off x="4866972" y="4007816"/>
            <a:ext cx="2458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B050"/>
                </a:solidFill>
              </a:rPr>
              <a:t>Kwaliteit Performance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60CCEDB9-9BAC-4AA6-B980-41D1EDA91E4D}"/>
              </a:ext>
            </a:extLst>
          </p:cNvPr>
          <p:cNvSpPr txBox="1"/>
          <p:nvPr/>
        </p:nvSpPr>
        <p:spPr>
          <a:xfrm>
            <a:off x="3247765" y="6016648"/>
            <a:ext cx="28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B050"/>
                </a:solidFill>
              </a:rPr>
              <a:t>Voorspelbaarheid bepalend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2915DE39-FA92-4AC6-A790-FA8B3D3A14BB}"/>
              </a:ext>
            </a:extLst>
          </p:cNvPr>
          <p:cNvSpPr txBox="1"/>
          <p:nvPr/>
        </p:nvSpPr>
        <p:spPr>
          <a:xfrm rot="3227193">
            <a:off x="6736637" y="3518982"/>
            <a:ext cx="2045109" cy="369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>
                <a:solidFill>
                  <a:srgbClr val="00B050"/>
                </a:solidFill>
              </a:rPr>
              <a:t>Expertise bepalend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74DAFB52-8BED-446E-B964-5A89334C819D}"/>
              </a:ext>
            </a:extLst>
          </p:cNvPr>
          <p:cNvSpPr/>
          <p:nvPr/>
        </p:nvSpPr>
        <p:spPr>
          <a:xfrm>
            <a:off x="471949" y="1602646"/>
            <a:ext cx="112874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>
                <a:solidFill>
                  <a:schemeClr val="bg1">
                    <a:lumMod val="85000"/>
                  </a:schemeClr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1. Importeur / Dealer</a:t>
            </a:r>
          </a:p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2. Service &amp; Beheer</a:t>
            </a:r>
          </a:p>
          <a:p>
            <a:pPr marL="400050" lvl="1">
              <a:spcAft>
                <a:spcPts val="600"/>
              </a:spcAft>
            </a:pPr>
            <a:endParaRPr lang="nl-NL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Ovaal 2">
            <a:extLst>
              <a:ext uri="{FF2B5EF4-FFF2-40B4-BE49-F238E27FC236}">
                <a16:creationId xmlns:a16="http://schemas.microsoft.com/office/drawing/2014/main" id="{E3F79D07-D25E-49FA-ACCE-0A8785BB3AF1}"/>
              </a:ext>
            </a:extLst>
          </p:cNvPr>
          <p:cNvSpPr/>
          <p:nvPr/>
        </p:nvSpPr>
        <p:spPr>
          <a:xfrm rot="3263978">
            <a:off x="4750915" y="2426843"/>
            <a:ext cx="5376599" cy="3268181"/>
          </a:xfrm>
          <a:prstGeom prst="ellipse">
            <a:avLst/>
          </a:prstGeom>
          <a:solidFill>
            <a:schemeClr val="accent4">
              <a:lumMod val="20000"/>
              <a:lumOff val="80000"/>
              <a:alpha val="4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8561EEED-70B8-4620-A5BF-333CAF129CA3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341736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1193DB9-71D3-48E1-B336-538F0BD017EF}"/>
              </a:ext>
            </a:extLst>
          </p:cNvPr>
          <p:cNvSpPr txBox="1"/>
          <p:nvPr/>
        </p:nvSpPr>
        <p:spPr>
          <a:xfrm>
            <a:off x="2143433" y="398381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Importeur / Dealer</a:t>
            </a:r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BBF5BE20-1AB2-49A4-A599-992D972EBADA}"/>
              </a:ext>
            </a:extLst>
          </p:cNvPr>
          <p:cNvSpPr/>
          <p:nvPr/>
        </p:nvSpPr>
        <p:spPr>
          <a:xfrm>
            <a:off x="471949" y="1593982"/>
            <a:ext cx="11287432" cy="46320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Hoe het er uit ziet: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Verkoop binnen en buitendienst, start 2 fte, 120K/jr.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Handelsvoorraad, werkplaats en huurvloot, +400K investering, 50K/jr.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Actief markt bewerken, eigen klanten. En trucks concurrentie?</a:t>
            </a:r>
          </a:p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 er voor nodig is: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Verstand van zaken van batterijen in hun operatie.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Goede samenwerking met leverende partij (die waarde kan toevoegen en geld kan verdienen).</a:t>
            </a:r>
          </a:p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Beschikbaar merk: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Triathlon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Compleet programma batterijen, laders, technologieën. Zoekt partner voor NL.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Bekende merken staan in de rij.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Eternity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 beperkt?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Lithium en lader import uit Korea?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FA1746B7-5537-4DE9-831C-1A97E0EB4AA6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1692522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E980B979-E9D5-4242-9C25-4B9312C29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8955" y="235969"/>
            <a:ext cx="1726230" cy="629266"/>
          </a:xfrm>
          <a:prstGeom prst="rect">
            <a:avLst/>
          </a:prstGeom>
        </p:spPr>
      </p:pic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5AA7D7E3-BC6C-4E3A-83BA-0FB3C1DF2148}"/>
              </a:ext>
            </a:extLst>
          </p:cNvPr>
          <p:cNvCxnSpPr/>
          <p:nvPr/>
        </p:nvCxnSpPr>
        <p:spPr>
          <a:xfrm>
            <a:off x="471948" y="1209360"/>
            <a:ext cx="11287433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51193DB9-71D3-48E1-B336-538F0BD017EF}"/>
              </a:ext>
            </a:extLst>
          </p:cNvPr>
          <p:cNvSpPr txBox="1"/>
          <p:nvPr/>
        </p:nvSpPr>
        <p:spPr>
          <a:xfrm>
            <a:off x="2143433" y="398381"/>
            <a:ext cx="791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b="1" dirty="0">
                <a:latin typeface="Arial Black" panose="020B0A04020102020204" pitchFamily="34" charset="0"/>
              </a:rPr>
              <a:t>Importeur / Dealer</a:t>
            </a:r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2A8D838-2798-49CD-8330-0A556F72E756}"/>
              </a:ext>
            </a:extLst>
          </p:cNvPr>
          <p:cNvSpPr/>
          <p:nvPr/>
        </p:nvSpPr>
        <p:spPr>
          <a:xfrm>
            <a:off x="471949" y="1602646"/>
            <a:ext cx="11287432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Financieel: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Nul opbrengst. Baten wegen niet op tegen kosten: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 termijn omzet van paar miljoen met verkoop en verhuur.</a:t>
            </a:r>
          </a:p>
          <a:p>
            <a:pPr marL="8001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bruto marge door inkoopvoordeel </a:t>
            </a:r>
            <a:r>
              <a:rPr lang="nl-NL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importeurschap</a:t>
            </a:r>
            <a:r>
              <a:rPr lang="nl-NL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van 5%, zeker geen 10%.</a:t>
            </a:r>
            <a:endParaRPr lang="nl-N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Risico’s: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Lost probleem niet op.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Verlies van flexibiliteit.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Begrensd door 80% van je eigen truck leveringen (concurrent koopt niet bij je).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Geen droog brood te verdienen met batterijen.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Onvoldoende aandacht en energie voor aanhaken op energie transitie en behoefte in markt.</a:t>
            </a:r>
          </a:p>
          <a:p>
            <a:pPr>
              <a:spcAft>
                <a:spcPts val="600"/>
              </a:spcAft>
            </a:pPr>
            <a:r>
              <a:rPr lang="nl-NL" sz="2000" b="1" dirty="0">
                <a:latin typeface="Calibri" panose="020F0502020204030204" pitchFamily="34" charset="0"/>
                <a:cs typeface="Times New Roman" panose="02020603050405020304" pitchFamily="18" charset="0"/>
              </a:rPr>
              <a:t>Opportunity’s:</a:t>
            </a:r>
          </a:p>
          <a:p>
            <a:pPr marL="342900" lvl="1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Nieuwe samenwerking met professionele batterij partner opbouwen.</a:t>
            </a:r>
          </a:p>
          <a:p>
            <a:pPr marL="400050" lvl="1">
              <a:spcAft>
                <a:spcPts val="600"/>
              </a:spcAft>
            </a:pPr>
            <a:endParaRPr lang="nl-NL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FE20CF6C-9BFA-44C9-AD71-6FFE0B6BAD67}"/>
              </a:ext>
            </a:extLst>
          </p:cNvPr>
          <p:cNvSpPr txBox="1"/>
          <p:nvPr/>
        </p:nvSpPr>
        <p:spPr>
          <a:xfrm>
            <a:off x="-1" y="6595859"/>
            <a:ext cx="32939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dirty="0">
                <a:solidFill>
                  <a:schemeClr val="bg1">
                    <a:lumMod val="65000"/>
                  </a:schemeClr>
                </a:solidFill>
              </a:rPr>
              <a:t>Een MEP productie ©2018</a:t>
            </a:r>
          </a:p>
        </p:txBody>
      </p:sp>
    </p:spTree>
    <p:extLst>
      <p:ext uri="{BB962C8B-B14F-4D97-AF65-F5344CB8AC3E}">
        <p14:creationId xmlns:p14="http://schemas.microsoft.com/office/powerpoint/2010/main" val="114308767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1083</TotalTime>
  <Words>668</Words>
  <Application>Microsoft Office PowerPoint</Application>
  <PresentationFormat>Breedbeeld</PresentationFormat>
  <Paragraphs>132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Symbol</vt:lpstr>
      <vt:lpstr>Times New Roman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Willem Stehouwer</dc:creator>
  <cp:lastModifiedBy>Willem Stehouwer</cp:lastModifiedBy>
  <cp:revision>110</cp:revision>
  <dcterms:created xsi:type="dcterms:W3CDTF">2018-06-19T14:55:02Z</dcterms:created>
  <dcterms:modified xsi:type="dcterms:W3CDTF">2018-11-09T13:52:32Z</dcterms:modified>
</cp:coreProperties>
</file>