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7" r:id="rId3"/>
    <p:sldId id="268" r:id="rId4"/>
    <p:sldId id="266"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1"/>
    <p:restoredTop sz="94643"/>
  </p:normalViewPr>
  <p:slideViewPr>
    <p:cSldViewPr snapToGrid="0" snapToObjects="1">
      <p:cViewPr varScale="1">
        <p:scale>
          <a:sx n="87" d="100"/>
          <a:sy n="87" d="100"/>
        </p:scale>
        <p:origin x="208" y="10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E69FB8-CB37-704E-8E3E-FF14B7C3E25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428AA152-3965-D944-896B-674104786F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F668195-692F-654B-835A-29D40F4B120A}"/>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5" name="Tijdelijke aanduiding voor voettekst 4">
            <a:extLst>
              <a:ext uri="{FF2B5EF4-FFF2-40B4-BE49-F238E27FC236}">
                <a16:creationId xmlns:a16="http://schemas.microsoft.com/office/drawing/2014/main" id="{BFEE900B-172B-1C47-9B61-D26DF845A70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B575786-FFA7-D943-AE1A-DCFC8476F382}"/>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373540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FEBFF9-F39A-2D46-91F7-8DAAECD56CCD}"/>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D0C28DB-8BC6-B946-A470-97F908086F5F}"/>
              </a:ext>
            </a:extLst>
          </p:cNvPr>
          <p:cNvSpPr>
            <a:spLocks noGrp="1"/>
          </p:cNvSpPr>
          <p:nvPr>
            <p:ph type="body" orient="vert" idx="1"/>
          </p:nvPr>
        </p:nvSpPr>
        <p:spPr/>
        <p:txBody>
          <a:bodyPr vert="eaVert"/>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893C481B-BD4D-7F4E-B796-3F77892941F4}"/>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5" name="Tijdelijke aanduiding voor voettekst 4">
            <a:extLst>
              <a:ext uri="{FF2B5EF4-FFF2-40B4-BE49-F238E27FC236}">
                <a16:creationId xmlns:a16="http://schemas.microsoft.com/office/drawing/2014/main" id="{8AA235C4-BE6E-BF46-829C-793E575EB2D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E4B79DD-CC48-E945-89CB-6A38C4517541}"/>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3292618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E780698-2AD9-D343-97AD-42164E32E38F}"/>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678B42F8-1717-2543-9D1A-CE49001F116B}"/>
              </a:ext>
            </a:extLst>
          </p:cNvPr>
          <p:cNvSpPr>
            <a:spLocks noGrp="1"/>
          </p:cNvSpPr>
          <p:nvPr>
            <p:ph type="body" orient="vert" idx="1"/>
          </p:nvPr>
        </p:nvSpPr>
        <p:spPr>
          <a:xfrm>
            <a:off x="838200" y="365125"/>
            <a:ext cx="7734300" cy="5811838"/>
          </a:xfrm>
        </p:spPr>
        <p:txBody>
          <a:bodyPr vert="eaVert"/>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B3CF2E90-7603-2849-BEC7-6B221C8011B3}"/>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5" name="Tijdelijke aanduiding voor voettekst 4">
            <a:extLst>
              <a:ext uri="{FF2B5EF4-FFF2-40B4-BE49-F238E27FC236}">
                <a16:creationId xmlns:a16="http://schemas.microsoft.com/office/drawing/2014/main" id="{0947A7D0-73CE-CB44-ACD8-D8006A75D94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65DFFD6-1E94-2E4D-87D5-E62548980138}"/>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68510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2B13FB-F3BF-1D40-AECC-FEAB8AAE5B2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6B1D65B-C23F-924D-B9E3-8EB316656654}"/>
              </a:ext>
            </a:extLst>
          </p:cNvPr>
          <p:cNvSpPr>
            <a:spLocks noGrp="1"/>
          </p:cNvSpPr>
          <p:nvPr>
            <p:ph idx="1"/>
          </p:nvPr>
        </p:nvSpPr>
        <p:spPr/>
        <p:txBody>
          <a:body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1770D58D-BFF4-DE48-A570-32D7630F2DE3}"/>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5" name="Tijdelijke aanduiding voor voettekst 4">
            <a:extLst>
              <a:ext uri="{FF2B5EF4-FFF2-40B4-BE49-F238E27FC236}">
                <a16:creationId xmlns:a16="http://schemas.microsoft.com/office/drawing/2014/main" id="{B0404568-795E-644F-9241-CD8C0766E1A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196E268-880E-0241-9EC0-5507154F013C}"/>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701977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802F0E-D878-7B47-A2E6-BCB109CE4DF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C5215CF-B850-9A4C-BF6F-FCC4E78066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B61E5895-6E39-4E49-ADF3-14282E6DFDEF}"/>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5" name="Tijdelijke aanduiding voor voettekst 4">
            <a:extLst>
              <a:ext uri="{FF2B5EF4-FFF2-40B4-BE49-F238E27FC236}">
                <a16:creationId xmlns:a16="http://schemas.microsoft.com/office/drawing/2014/main" id="{7FD19CFF-474F-A345-B1CE-2E146721581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9C76FBB-7CE8-0E47-9616-7698575F8067}"/>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663316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C4784D-F75A-164C-A2CD-3D17ED54C2D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2E55114-5620-B24D-9DA9-93EC4DDF6D19}"/>
              </a:ext>
            </a:extLst>
          </p:cNvPr>
          <p:cNvSpPr>
            <a:spLocks noGrp="1"/>
          </p:cNvSpPr>
          <p:nvPr>
            <p:ph sz="half" idx="1"/>
          </p:nvPr>
        </p:nvSpPr>
        <p:spPr>
          <a:xfrm>
            <a:off x="838200" y="1825625"/>
            <a:ext cx="5181600" cy="4351338"/>
          </a:xfrm>
        </p:spPr>
        <p:txBody>
          <a:bodyPr/>
          <a:lstStyle/>
          <a:p>
            <a:r>
              <a:rPr lang="nl-NL"/>
              <a:t>Klikken om de tekststijl van het model te bewerken
Tweede niveau
Derde niveau
Vierde niveau
Vijfde niveau</a:t>
            </a:r>
          </a:p>
        </p:txBody>
      </p:sp>
      <p:sp>
        <p:nvSpPr>
          <p:cNvPr id="4" name="Tijdelijke aanduiding voor inhoud 3">
            <a:extLst>
              <a:ext uri="{FF2B5EF4-FFF2-40B4-BE49-F238E27FC236}">
                <a16:creationId xmlns:a16="http://schemas.microsoft.com/office/drawing/2014/main" id="{537F6619-43BE-DD44-95C7-E736BBA83464}"/>
              </a:ext>
            </a:extLst>
          </p:cNvPr>
          <p:cNvSpPr>
            <a:spLocks noGrp="1"/>
          </p:cNvSpPr>
          <p:nvPr>
            <p:ph sz="half" idx="2"/>
          </p:nvPr>
        </p:nvSpPr>
        <p:spPr>
          <a:xfrm>
            <a:off x="6172200" y="1825625"/>
            <a:ext cx="5181600" cy="4351338"/>
          </a:xfrm>
        </p:spPr>
        <p:txBody>
          <a:body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08205634-61AF-7D4A-857D-831C697B8C70}"/>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6" name="Tijdelijke aanduiding voor voettekst 5">
            <a:extLst>
              <a:ext uri="{FF2B5EF4-FFF2-40B4-BE49-F238E27FC236}">
                <a16:creationId xmlns:a16="http://schemas.microsoft.com/office/drawing/2014/main" id="{5DB605BC-78F4-B84A-8FB3-4542DE4523E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6E08392-EF7D-4042-9678-C4467AE771B6}"/>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352830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44CF1C-B36B-E14C-88E8-B0FE860FD8A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A032B37-3D13-0043-9ED0-F239CD756F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Klikken om de tekststijl van het model te bewerken
Tweede niveau
Derde niveau
Vierde niveau
Vijfde niveau</a:t>
            </a:r>
          </a:p>
        </p:txBody>
      </p:sp>
      <p:sp>
        <p:nvSpPr>
          <p:cNvPr id="4" name="Tijdelijke aanduiding voor inhoud 3">
            <a:extLst>
              <a:ext uri="{FF2B5EF4-FFF2-40B4-BE49-F238E27FC236}">
                <a16:creationId xmlns:a16="http://schemas.microsoft.com/office/drawing/2014/main" id="{7C51D165-B2D8-BF4E-9E3D-BBEECAB3E4C8}"/>
              </a:ext>
            </a:extLst>
          </p:cNvPr>
          <p:cNvSpPr>
            <a:spLocks noGrp="1"/>
          </p:cNvSpPr>
          <p:nvPr>
            <p:ph sz="half" idx="2"/>
          </p:nvPr>
        </p:nvSpPr>
        <p:spPr>
          <a:xfrm>
            <a:off x="839788" y="2505075"/>
            <a:ext cx="5157787" cy="3684588"/>
          </a:xfrm>
        </p:spPr>
        <p:txBody>
          <a:bodyPr/>
          <a:lstStyle/>
          <a:p>
            <a:r>
              <a:rPr lang="nl-NL"/>
              <a:t>Klikken om de tekststijl van het model te bewerken
Tweede niveau
Derde niveau
Vierde niveau
Vijfde niveau</a:t>
            </a:r>
          </a:p>
        </p:txBody>
      </p:sp>
      <p:sp>
        <p:nvSpPr>
          <p:cNvPr id="5" name="Tijdelijke aanduiding voor tekst 4">
            <a:extLst>
              <a:ext uri="{FF2B5EF4-FFF2-40B4-BE49-F238E27FC236}">
                <a16:creationId xmlns:a16="http://schemas.microsoft.com/office/drawing/2014/main" id="{CD9C196A-4313-F84C-86CC-EE6A6FC56E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Klikken om de tekststijl van het model te bewerken
Tweede niveau
Derde niveau
Vierde niveau
Vijfde niveau</a:t>
            </a:r>
          </a:p>
        </p:txBody>
      </p:sp>
      <p:sp>
        <p:nvSpPr>
          <p:cNvPr id="6" name="Tijdelijke aanduiding voor inhoud 5">
            <a:extLst>
              <a:ext uri="{FF2B5EF4-FFF2-40B4-BE49-F238E27FC236}">
                <a16:creationId xmlns:a16="http://schemas.microsoft.com/office/drawing/2014/main" id="{39FF3193-18CE-2344-8AA2-7A1BCF1EBBE8}"/>
              </a:ext>
            </a:extLst>
          </p:cNvPr>
          <p:cNvSpPr>
            <a:spLocks noGrp="1"/>
          </p:cNvSpPr>
          <p:nvPr>
            <p:ph sz="quarter" idx="4"/>
          </p:nvPr>
        </p:nvSpPr>
        <p:spPr>
          <a:xfrm>
            <a:off x="6172200" y="2505075"/>
            <a:ext cx="5183188" cy="3684588"/>
          </a:xfrm>
        </p:spPr>
        <p:txBody>
          <a:bodyPr/>
          <a:lstStyle/>
          <a:p>
            <a:r>
              <a:rPr lang="nl-NL"/>
              <a:t>Klikken om de tekststijl van het model te bewerken
Tweede niveau
Derde niveau
Vierde niveau
Vijfde niveau</a:t>
            </a:r>
          </a:p>
        </p:txBody>
      </p:sp>
      <p:sp>
        <p:nvSpPr>
          <p:cNvPr id="7" name="Tijdelijke aanduiding voor datum 6">
            <a:extLst>
              <a:ext uri="{FF2B5EF4-FFF2-40B4-BE49-F238E27FC236}">
                <a16:creationId xmlns:a16="http://schemas.microsoft.com/office/drawing/2014/main" id="{28F4A2F1-17C4-5040-B370-E0B3E46C5CBD}"/>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8" name="Tijdelijke aanduiding voor voettekst 7">
            <a:extLst>
              <a:ext uri="{FF2B5EF4-FFF2-40B4-BE49-F238E27FC236}">
                <a16:creationId xmlns:a16="http://schemas.microsoft.com/office/drawing/2014/main" id="{7C09773B-AF58-3440-9817-7EB72855D002}"/>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FAE2D92B-2AD9-F948-BAC7-8B7BB5D7348C}"/>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4214257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ABDC7-D861-D54E-93FC-8ACC86A1548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CBE4DFFD-102B-7F4B-95B3-60E8B8CE495D}"/>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4" name="Tijdelijke aanduiding voor voettekst 3">
            <a:extLst>
              <a:ext uri="{FF2B5EF4-FFF2-40B4-BE49-F238E27FC236}">
                <a16:creationId xmlns:a16="http://schemas.microsoft.com/office/drawing/2014/main" id="{3522DA14-47FC-6145-9054-A20E2DF9DE8F}"/>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3A5EB289-188E-8B42-A41F-FBE24896B8D0}"/>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4012582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68FD8B2-5D8E-924B-978B-4D52C48A5355}"/>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3" name="Tijdelijke aanduiding voor voettekst 2">
            <a:extLst>
              <a:ext uri="{FF2B5EF4-FFF2-40B4-BE49-F238E27FC236}">
                <a16:creationId xmlns:a16="http://schemas.microsoft.com/office/drawing/2014/main" id="{EBF6C147-CF93-5A41-81A6-510A1A8F5DB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BB30AC2-2AB8-964C-B268-E59C05E19BD7}"/>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698959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A31F2B-A600-4347-898A-C0BBC6F1F22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299B3685-8071-A34D-8225-7C6DD36A66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nl-NL"/>
              <a:t>Klikken om de tekststijl van het model te bewerken
Tweede niveau
Derde niveau
Vierde niveau
Vijfde niveau</a:t>
            </a:r>
          </a:p>
        </p:txBody>
      </p:sp>
      <p:sp>
        <p:nvSpPr>
          <p:cNvPr id="4" name="Tijdelijke aanduiding voor tekst 3">
            <a:extLst>
              <a:ext uri="{FF2B5EF4-FFF2-40B4-BE49-F238E27FC236}">
                <a16:creationId xmlns:a16="http://schemas.microsoft.com/office/drawing/2014/main" id="{BB3569AD-135B-7140-9D8E-B0179B4FCA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2B7062B7-06EF-F642-B873-7C8136B85B02}"/>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6" name="Tijdelijke aanduiding voor voettekst 5">
            <a:extLst>
              <a:ext uri="{FF2B5EF4-FFF2-40B4-BE49-F238E27FC236}">
                <a16:creationId xmlns:a16="http://schemas.microsoft.com/office/drawing/2014/main" id="{CF892737-B8B4-4549-AE18-ECBCB2E2BA3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22F863B-66DF-3941-A6D5-532BD00CA60F}"/>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581391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12F5A5-DEF1-D94A-9F89-E2CE2DF00B2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57DBFA7-9B44-E640-9731-5583610E9D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0AB4AC5-34B5-BD47-9655-AE05C432A0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00698B1A-F895-BB42-98AA-CFD94C03B0EF}"/>
              </a:ext>
            </a:extLst>
          </p:cNvPr>
          <p:cNvSpPr>
            <a:spLocks noGrp="1"/>
          </p:cNvSpPr>
          <p:nvPr>
            <p:ph type="dt" sz="half" idx="10"/>
          </p:nvPr>
        </p:nvSpPr>
        <p:spPr/>
        <p:txBody>
          <a:bodyPr/>
          <a:lstStyle/>
          <a:p>
            <a:fld id="{4A7F8842-CF25-8C4E-A509-963C6610FF64}" type="datetimeFigureOut">
              <a:rPr lang="nl-NL" smtClean="0"/>
              <a:t>19-03-19</a:t>
            </a:fld>
            <a:endParaRPr lang="nl-NL"/>
          </a:p>
        </p:txBody>
      </p:sp>
      <p:sp>
        <p:nvSpPr>
          <p:cNvPr id="6" name="Tijdelijke aanduiding voor voettekst 5">
            <a:extLst>
              <a:ext uri="{FF2B5EF4-FFF2-40B4-BE49-F238E27FC236}">
                <a16:creationId xmlns:a16="http://schemas.microsoft.com/office/drawing/2014/main" id="{C2170EAC-B241-0741-A929-41F44072234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B624A5A-62D9-CE48-9680-EF2C8E487DBF}"/>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138039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F66E2FE-E6D4-304F-A09B-B6955290A0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3C14505B-8FD3-C341-BA27-E1F94F5C2E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79C422CC-BA8E-5C4B-8EA5-9DAE967B00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7F8842-CF25-8C4E-A509-963C6610FF64}" type="datetimeFigureOut">
              <a:rPr lang="nl-NL" smtClean="0"/>
              <a:t>19-03-19</a:t>
            </a:fld>
            <a:endParaRPr lang="nl-NL"/>
          </a:p>
        </p:txBody>
      </p:sp>
      <p:sp>
        <p:nvSpPr>
          <p:cNvPr id="5" name="Tijdelijke aanduiding voor voettekst 4">
            <a:extLst>
              <a:ext uri="{FF2B5EF4-FFF2-40B4-BE49-F238E27FC236}">
                <a16:creationId xmlns:a16="http://schemas.microsoft.com/office/drawing/2014/main" id="{A769B149-1639-4D41-8C67-62424F7DF9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8817CC5F-27F0-FB42-99B9-E2854B7E81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341512-38D0-AE47-B004-8484994729A9}" type="slidenum">
              <a:rPr lang="nl-NL" smtClean="0"/>
              <a:t>‹nr.›</a:t>
            </a:fld>
            <a:endParaRPr lang="nl-NL"/>
          </a:p>
        </p:txBody>
      </p:sp>
    </p:spTree>
    <p:extLst>
      <p:ext uri="{BB962C8B-B14F-4D97-AF65-F5344CB8AC3E}">
        <p14:creationId xmlns:p14="http://schemas.microsoft.com/office/powerpoint/2010/main" val="1554264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74D0E6C6-8BB8-DE4B-9A2C-9C27612FE567}"/>
              </a:ext>
            </a:extLst>
          </p:cNvPr>
          <p:cNvSpPr/>
          <p:nvPr/>
        </p:nvSpPr>
        <p:spPr>
          <a:xfrm>
            <a:off x="776747" y="664140"/>
            <a:ext cx="10505769" cy="5098832"/>
          </a:xfrm>
          <a:prstGeom prst="rect">
            <a:avLst/>
          </a:prstGeom>
        </p:spPr>
        <p:txBody>
          <a:bodyPr wrap="square">
            <a:spAutoFit/>
          </a:bodyPr>
          <a:lstStyle/>
          <a:p>
            <a:pPr>
              <a:spcBef>
                <a:spcPts val="200"/>
              </a:spcBef>
              <a:spcAft>
                <a:spcPts val="0"/>
              </a:spcAft>
            </a:pPr>
            <a:r>
              <a:rPr lang="nl-NL" sz="1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Casus 2: Opgegroeid in </a:t>
            </a:r>
            <a:r>
              <a:rPr lang="nl-NL" sz="1400" b="1" dirty="0" err="1">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Marocco</a:t>
            </a:r>
            <a:r>
              <a:rPr lang="nl-NL" sz="1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AEF</a:t>
            </a:r>
          </a:p>
          <a:p>
            <a:pPr>
              <a:spcBef>
                <a:spcPts val="200"/>
              </a:spcBef>
              <a:spcAft>
                <a:spcPts val="0"/>
              </a:spcAft>
            </a:pPr>
            <a:r>
              <a:rPr lang="nl-NL" sz="1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Feiten: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Leeftijd ten tijde delict: 18 jaar</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Delict: mishandeling in groepsverband en bedreiging vuurwapen met doel stelen Porsche;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Ontkent het ten laste gelegde. Vasthoudend in zijn verklaring dat hij niets heeft gedaan en het niet is op de videobeelden. Als geconfronteerd met bewijzen gaat hij daar niet op in.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Als 15-jarige teenager naar NL; gehecht aan opa in Marokko, overleden vlak voor komst naar NL</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Verhaal over hersenletsel door brommerongeluk in Marokko is niet onderzocht</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Volgens gedragsdeskundige educatief centrum horizon: Indien veel structuur, toezicht en begrenzing wordt geboden doet hij het binnen het praktijkonderwijs goed. In de klas als de theorie wordt aangeboden is hij onrustig en snel afleidbaar. Heeft moeite met concentreren, vindt al snel erg gezellig met andere leerlingen en reageert sterk op zijn omgeving. Betrokkene heeft moeite zich aan afspraken te houden. Vanuit thuissituatie lijkt weinig controle en grip te zijn.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err="1">
                <a:latin typeface="Calibri" panose="020F0502020204030204" pitchFamily="34" charset="0"/>
                <a:ea typeface="Calibri" panose="020F0502020204030204" pitchFamily="34" charset="0"/>
                <a:cs typeface="Times New Roman" panose="02020603050405020304" pitchFamily="18" charset="0"/>
              </a:rPr>
              <a:t>Mento</a:t>
            </a:r>
            <a:r>
              <a:rPr lang="nl-NL" sz="1400" dirty="0">
                <a:latin typeface="Calibri" panose="020F0502020204030204" pitchFamily="34" charset="0"/>
                <a:ea typeface="Calibri" panose="020F0502020204030204" pitchFamily="34" charset="0"/>
                <a:cs typeface="Times New Roman" panose="02020603050405020304" pitchFamily="18" charset="0"/>
              </a:rPr>
              <a:t> Olympiacollege: Viel al snel op door zijn impulsieve gedrag, gedragsproblemen en woedeaanvallen. Lijkt geen enkel benul van consequenties van zijn gedrag en handelen. Op zoek naar spanningen en </a:t>
            </a:r>
            <a:r>
              <a:rPr lang="nl-NL" sz="1400" dirty="0" err="1">
                <a:latin typeface="Calibri" panose="020F0502020204030204" pitchFamily="34" charset="0"/>
                <a:ea typeface="Calibri" panose="020F0502020204030204" pitchFamily="34" charset="0"/>
                <a:cs typeface="Times New Roman" panose="02020603050405020304" pitchFamily="18" charset="0"/>
              </a:rPr>
              <a:t>thrill</a:t>
            </a:r>
            <a:r>
              <a:rPr lang="nl-NL" sz="1400" dirty="0">
                <a:latin typeface="Calibri" panose="020F0502020204030204" pitchFamily="34" charset="0"/>
                <a:ea typeface="Calibri" panose="020F0502020204030204" pitchFamily="34" charset="0"/>
                <a:cs typeface="Times New Roman" panose="02020603050405020304" pitchFamily="18" charset="0"/>
              </a:rPr>
              <a:t> </a:t>
            </a:r>
            <a:r>
              <a:rPr lang="nl-NL" sz="1400" dirty="0" err="1">
                <a:latin typeface="Calibri" panose="020F0502020204030204" pitchFamily="34" charset="0"/>
                <a:ea typeface="Calibri" panose="020F0502020204030204" pitchFamily="34" charset="0"/>
                <a:cs typeface="Times New Roman" panose="02020603050405020304" pitchFamily="18" charset="0"/>
              </a:rPr>
              <a:t>seeking</a:t>
            </a:r>
            <a:r>
              <a:rPr lang="nl-NL" sz="1400" dirty="0">
                <a:latin typeface="Calibri" panose="020F0502020204030204" pitchFamily="34" charset="0"/>
                <a:ea typeface="Calibri" panose="020F0502020204030204" pitchFamily="34" charset="0"/>
                <a:cs typeface="Times New Roman" panose="02020603050405020304" pitchFamily="18" charset="0"/>
              </a:rPr>
              <a:t>. Zoekt grenzen toelaatbare en stelt zich onschendbaar op. Kan zich gedragen als ‘drama </a:t>
            </a:r>
            <a:r>
              <a:rPr lang="nl-NL" sz="1400" dirty="0" err="1">
                <a:latin typeface="Calibri" panose="020F0502020204030204" pitchFamily="34" charset="0"/>
                <a:ea typeface="Calibri" panose="020F0502020204030204" pitchFamily="34" charset="0"/>
                <a:cs typeface="Times New Roman" panose="02020603050405020304" pitchFamily="18" charset="0"/>
              </a:rPr>
              <a:t>queen</a:t>
            </a:r>
            <a:r>
              <a:rPr lang="nl-NL" sz="1400" dirty="0">
                <a:latin typeface="Calibri" panose="020F0502020204030204" pitchFamily="34" charset="0"/>
                <a:ea typeface="Calibri" panose="020F0502020204030204" pitchFamily="34" charset="0"/>
                <a:cs typeface="Times New Roman" panose="02020603050405020304" pitchFamily="18" charset="0"/>
              </a:rPr>
              <a:t>’ waarbij hij gemakkelijk zielig doet. Zegt gemakkelijk sorry.</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Praat liever niet over gebeurtenissen in het verleden. Stelt regelmatig dat hij het niet meer weet.</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ZALC betreft EGO-ontwikkeling in impulsieve stadium; leeftijd van 8-jarige</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Mist empathie en berouw, onvoldoende bereid medewerking te verlenen aan interventies en heeft weinig binding met school of werk</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200"/>
              </a:spcBef>
              <a:spcAft>
                <a:spcPts val="0"/>
              </a:spcAft>
            </a:pPr>
            <a:r>
              <a:rPr lang="nl-NL" sz="1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Inschatting</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Sociaal emotioneel jong, affect moduleert nauwelijks, begrijpt normaal overdrachtelijke taal niet;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Gewetensfunctie nauwelijks ontwikkeld, slachtofferhouding; weinig realistisch zelfbeeld;</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Cultuuraanpassingsproblemen en ernstige gedragsproblemen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Ouder-kind relatieprobleem</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2545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5B052C52-D7E7-F840-AAAC-73D887B70B75}"/>
              </a:ext>
            </a:extLst>
          </p:cNvPr>
          <p:cNvSpPr/>
          <p:nvPr/>
        </p:nvSpPr>
        <p:spPr>
          <a:xfrm>
            <a:off x="1332271" y="1028343"/>
            <a:ext cx="9527458" cy="4801314"/>
          </a:xfrm>
          <a:prstGeom prst="rect">
            <a:avLst/>
          </a:prstGeom>
        </p:spPr>
        <p:txBody>
          <a:bodyPr wrap="square">
            <a:spAutoFit/>
          </a:bodyPr>
          <a:lstStyle/>
          <a:p>
            <a:pPr>
              <a:spcAft>
                <a:spcPts val="0"/>
              </a:spcAft>
            </a:pPr>
            <a:r>
              <a:rPr lang="nl-NL" b="1" i="1" dirty="0">
                <a:latin typeface="Calibri" panose="020F0502020204030204" pitchFamily="34" charset="0"/>
                <a:ea typeface="Calibri" panose="020F0502020204030204" pitchFamily="34" charset="0"/>
                <a:cs typeface="Times New Roman" panose="02020603050405020304" pitchFamily="18" charset="0"/>
              </a:rPr>
              <a:t>Lerend vermogen</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nl-NL" i="1" dirty="0">
                <a:latin typeface="Calibri" panose="020F0502020204030204" pitchFamily="34" charset="0"/>
                <a:ea typeface="Calibri" panose="020F0502020204030204" pitchFamily="34" charset="0"/>
                <a:cs typeface="Times New Roman" panose="02020603050405020304" pitchFamily="18" charset="0"/>
              </a:rPr>
              <a:t>Essenties</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dirty="0">
                <a:latin typeface="Calibri" panose="020F0502020204030204" pitchFamily="34" charset="0"/>
                <a:ea typeface="Calibri" panose="020F0502020204030204" pitchFamily="34" charset="0"/>
                <a:cs typeface="Times New Roman" panose="02020603050405020304" pitchFamily="18" charset="0"/>
              </a:rPr>
              <a:t>Gezien temperament, intelligentie en onafhankelijk denken lijkt weinig lerend vermogen aanwezig</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nl-NL" i="1" dirty="0">
                <a:latin typeface="Calibri" panose="020F0502020204030204" pitchFamily="34" charset="0"/>
                <a:ea typeface="Calibri" panose="020F0502020204030204" pitchFamily="34" charset="0"/>
                <a:cs typeface="Times New Roman" panose="02020603050405020304" pitchFamily="18" charset="0"/>
              </a:rPr>
              <a:t>Zelfbeeld en gevoel van veiligheid</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dirty="0">
                <a:latin typeface="Calibri" panose="020F0502020204030204" pitchFamily="34" charset="0"/>
                <a:ea typeface="Calibri" panose="020F0502020204030204" pitchFamily="34" charset="0"/>
                <a:cs typeface="Times New Roman" panose="02020603050405020304" pitchFamily="18" charset="0"/>
              </a:rPr>
              <a:t>Groot gevoel van veiligheid in overeenstemming met veilige jeugd</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dirty="0">
                <a:latin typeface="Calibri" panose="020F0502020204030204" pitchFamily="34" charset="0"/>
                <a:ea typeface="Calibri" panose="020F0502020204030204" pitchFamily="34" charset="0"/>
                <a:cs typeface="Times New Roman" panose="02020603050405020304" pitchFamily="18" charset="0"/>
              </a:rPr>
              <a:t>Incongruentie in relatie met gebrekkige huidige worteling in de wereld is zorgwekkend</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nl-NL" i="1" dirty="0">
                <a:latin typeface="Calibri" panose="020F0502020204030204" pitchFamily="34" charset="0"/>
                <a:ea typeface="Calibri" panose="020F0502020204030204" pitchFamily="34" charset="0"/>
                <a:cs typeface="Times New Roman" panose="02020603050405020304" pitchFamily="18" charset="0"/>
              </a:rPr>
              <a:t> </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nl-NL" b="1" i="1" dirty="0">
                <a:latin typeface="Calibri" panose="020F0502020204030204" pitchFamily="34" charset="0"/>
                <a:ea typeface="Calibri" panose="020F0502020204030204" pitchFamily="34" charset="0"/>
                <a:cs typeface="Times New Roman" panose="02020603050405020304" pitchFamily="18" charset="0"/>
              </a:rPr>
              <a:t>Worteling in de wereld</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nl-NL" i="1" dirty="0">
                <a:latin typeface="Calibri" panose="020F0502020204030204" pitchFamily="34" charset="0"/>
                <a:ea typeface="Calibri" panose="020F0502020204030204" pitchFamily="34" charset="0"/>
                <a:cs typeface="Times New Roman" panose="02020603050405020304" pitchFamily="18" charset="0"/>
              </a:rPr>
              <a:t>Identiteit</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dirty="0">
                <a:latin typeface="Calibri" panose="020F0502020204030204" pitchFamily="34" charset="0"/>
                <a:ea typeface="Calibri" panose="020F0502020204030204" pitchFamily="34" charset="0"/>
                <a:cs typeface="Times New Roman" panose="02020603050405020304" pitchFamily="18" charset="0"/>
              </a:rPr>
              <a:t>De persoon heeft geen identiteit in de wereld in de zin van verantwoordelijkheidsgevoel, expertise of realistisch denken over toekomst en lijkt daar ook niet mee bezig</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nl-NL" i="1" dirty="0">
                <a:latin typeface="Calibri" panose="020F0502020204030204" pitchFamily="34" charset="0"/>
                <a:ea typeface="Calibri" panose="020F0502020204030204" pitchFamily="34" charset="0"/>
                <a:cs typeface="Times New Roman" panose="02020603050405020304" pitchFamily="18" charset="0"/>
              </a:rPr>
              <a:t>Zinvolle relaties</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dirty="0">
                <a:latin typeface="Calibri" panose="020F0502020204030204" pitchFamily="34" charset="0"/>
                <a:ea typeface="Calibri" panose="020F0502020204030204" pitchFamily="34" charset="0"/>
                <a:cs typeface="Times New Roman" panose="02020603050405020304" pitchFamily="18" charset="0"/>
              </a:rPr>
              <a:t>De persoon heeft geen zinvolle relaties en lijkt daaraan weinig behoefte te hebben.</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dirty="0">
                <a:latin typeface="Calibri" panose="020F0502020204030204" pitchFamily="34" charset="0"/>
                <a:ea typeface="Calibri" panose="020F0502020204030204" pitchFamily="34" charset="0"/>
                <a:cs typeface="Times New Roman" panose="02020603050405020304" pitchFamily="18" charset="0"/>
              </a:rPr>
              <a:t>Alleen enigszins TOM en niet de gevoelskant van empathie en moreel besef en de behoefte aan zinvolle relaties is weinig hoopgevend. </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nl-NL" b="1" dirty="0">
                <a:latin typeface="Calibri" panose="020F0502020204030204" pitchFamily="34" charset="0"/>
                <a:ea typeface="Calibri" panose="020F0502020204030204" pitchFamily="34" charset="0"/>
                <a:cs typeface="Times New Roman" panose="02020603050405020304" pitchFamily="18" charset="0"/>
              </a:rPr>
              <a:t>Advies: ?</a:t>
            </a:r>
            <a:endParaRPr lang="nl-NL"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3">
            <a:extLst>
              <a:ext uri="{FF2B5EF4-FFF2-40B4-BE49-F238E27FC236}">
                <a16:creationId xmlns:a16="http://schemas.microsoft.com/office/drawing/2014/main" id="{1BC6607C-FBEB-254F-8C07-FFF39A3FC3D9}"/>
              </a:ext>
            </a:extLst>
          </p:cNvPr>
          <p:cNvSpPr txBox="1"/>
          <p:nvPr/>
        </p:nvSpPr>
        <p:spPr>
          <a:xfrm>
            <a:off x="1332271" y="460964"/>
            <a:ext cx="5798994" cy="383940"/>
          </a:xfrm>
          <a:prstGeom prst="rect">
            <a:avLst/>
          </a:prstGeom>
          <a:noFill/>
        </p:spPr>
        <p:txBody>
          <a:bodyPr wrap="square" rtlCol="0">
            <a:spAutoFit/>
          </a:bodyPr>
          <a:lstStyle/>
          <a:p>
            <a:r>
              <a:rPr lang="en-US" b="1" dirty="0"/>
              <a:t>Assessment (</a:t>
            </a:r>
            <a:r>
              <a:rPr lang="en-US" b="1" dirty="0" err="1"/>
              <a:t>conclusie</a:t>
            </a:r>
            <a:r>
              <a:rPr lang="en-US" b="1" dirty="0"/>
              <a:t>)</a:t>
            </a:r>
          </a:p>
        </p:txBody>
      </p:sp>
    </p:spTree>
    <p:extLst>
      <p:ext uri="{BB962C8B-B14F-4D97-AF65-F5344CB8AC3E}">
        <p14:creationId xmlns:p14="http://schemas.microsoft.com/office/powerpoint/2010/main" val="3335001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63562DC2-E88F-DB45-BE18-C017F2717C92}"/>
              </a:ext>
            </a:extLst>
          </p:cNvPr>
          <p:cNvPicPr>
            <a:picLocks noChangeAspect="1"/>
          </p:cNvPicPr>
          <p:nvPr/>
        </p:nvPicPr>
        <p:blipFill>
          <a:blip r:embed="rId2"/>
          <a:stretch>
            <a:fillRect/>
          </a:stretch>
        </p:blipFill>
        <p:spPr>
          <a:xfrm>
            <a:off x="1250950" y="711200"/>
            <a:ext cx="9690100" cy="6146800"/>
          </a:xfrm>
          <a:prstGeom prst="rect">
            <a:avLst/>
          </a:prstGeom>
        </p:spPr>
      </p:pic>
      <p:sp>
        <p:nvSpPr>
          <p:cNvPr id="3" name="TextBox 3">
            <a:extLst>
              <a:ext uri="{FF2B5EF4-FFF2-40B4-BE49-F238E27FC236}">
                <a16:creationId xmlns:a16="http://schemas.microsoft.com/office/drawing/2014/main" id="{7336E094-1126-BB43-AA0D-8A602C36C624}"/>
              </a:ext>
            </a:extLst>
          </p:cNvPr>
          <p:cNvSpPr txBox="1"/>
          <p:nvPr/>
        </p:nvSpPr>
        <p:spPr>
          <a:xfrm>
            <a:off x="1448185" y="327260"/>
            <a:ext cx="6657450" cy="383940"/>
          </a:xfrm>
          <a:prstGeom prst="rect">
            <a:avLst/>
          </a:prstGeom>
          <a:noFill/>
        </p:spPr>
        <p:txBody>
          <a:bodyPr wrap="square" rtlCol="0">
            <a:spAutoFit/>
          </a:bodyPr>
          <a:lstStyle/>
          <a:p>
            <a:r>
              <a:rPr lang="en-US" b="1" dirty="0" err="1"/>
              <a:t>Toelichting</a:t>
            </a:r>
            <a:r>
              <a:rPr lang="en-US" b="1" dirty="0"/>
              <a:t> </a:t>
            </a:r>
          </a:p>
        </p:txBody>
      </p:sp>
    </p:spTree>
    <p:extLst>
      <p:ext uri="{BB962C8B-B14F-4D97-AF65-F5344CB8AC3E}">
        <p14:creationId xmlns:p14="http://schemas.microsoft.com/office/powerpoint/2010/main" val="1640453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irkel 7">
            <a:extLst>
              <a:ext uri="{FF2B5EF4-FFF2-40B4-BE49-F238E27FC236}">
                <a16:creationId xmlns:a16="http://schemas.microsoft.com/office/drawing/2014/main" id="{8F04BD5E-A8B0-9547-BD6C-A4678E64FD1C}"/>
              </a:ext>
            </a:extLst>
          </p:cNvPr>
          <p:cNvSpPr/>
          <p:nvPr/>
        </p:nvSpPr>
        <p:spPr>
          <a:xfrm>
            <a:off x="1890310" y="1309172"/>
            <a:ext cx="3791638" cy="3865083"/>
          </a:xfrm>
          <a:prstGeom prst="pie">
            <a:avLst>
              <a:gd name="adj1" fmla="val 5275573"/>
              <a:gd name="adj2" fmla="val 16137847"/>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9" name="Cirkel 8">
            <a:extLst>
              <a:ext uri="{FF2B5EF4-FFF2-40B4-BE49-F238E27FC236}">
                <a16:creationId xmlns:a16="http://schemas.microsoft.com/office/drawing/2014/main" id="{831F6C75-52D6-964F-9590-FE597C9C490E}"/>
              </a:ext>
            </a:extLst>
          </p:cNvPr>
          <p:cNvSpPr/>
          <p:nvPr/>
        </p:nvSpPr>
        <p:spPr>
          <a:xfrm rot="10800000">
            <a:off x="1890310" y="1309171"/>
            <a:ext cx="3791638" cy="3865083"/>
          </a:xfrm>
          <a:prstGeom prst="pie">
            <a:avLst>
              <a:gd name="adj1" fmla="val 5275573"/>
              <a:gd name="adj2" fmla="val 16137847"/>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6" name="Cirkel 5">
            <a:extLst>
              <a:ext uri="{FF2B5EF4-FFF2-40B4-BE49-F238E27FC236}">
                <a16:creationId xmlns:a16="http://schemas.microsoft.com/office/drawing/2014/main" id="{AA3ABFBB-67B7-2543-B5B0-698F021547DC}"/>
              </a:ext>
            </a:extLst>
          </p:cNvPr>
          <p:cNvSpPr/>
          <p:nvPr/>
        </p:nvSpPr>
        <p:spPr>
          <a:xfrm rot="5400000">
            <a:off x="2648180" y="1971560"/>
            <a:ext cx="2379644" cy="2490732"/>
          </a:xfrm>
          <a:prstGeom prst="pie">
            <a:avLst>
              <a:gd name="adj1" fmla="val 5275573"/>
              <a:gd name="adj2" fmla="val 16137847"/>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11" name="Cirkel 10">
            <a:extLst>
              <a:ext uri="{FF2B5EF4-FFF2-40B4-BE49-F238E27FC236}">
                <a16:creationId xmlns:a16="http://schemas.microsoft.com/office/drawing/2014/main" id="{45FDEF23-A5DC-0344-B9B5-5CA872C0743B}"/>
              </a:ext>
            </a:extLst>
          </p:cNvPr>
          <p:cNvSpPr/>
          <p:nvPr/>
        </p:nvSpPr>
        <p:spPr>
          <a:xfrm rot="16200000">
            <a:off x="2587588" y="1971560"/>
            <a:ext cx="2500829" cy="2490733"/>
          </a:xfrm>
          <a:prstGeom prst="pie">
            <a:avLst>
              <a:gd name="adj1" fmla="val 5275573"/>
              <a:gd name="adj2" fmla="val 16137847"/>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10" name="Ovaal 9">
            <a:extLst>
              <a:ext uri="{FF2B5EF4-FFF2-40B4-BE49-F238E27FC236}">
                <a16:creationId xmlns:a16="http://schemas.microsoft.com/office/drawing/2014/main" id="{C393C338-BE08-9B4B-8829-F2F4582C174D}"/>
              </a:ext>
            </a:extLst>
          </p:cNvPr>
          <p:cNvSpPr/>
          <p:nvPr/>
        </p:nvSpPr>
        <p:spPr>
          <a:xfrm>
            <a:off x="3185713" y="2557290"/>
            <a:ext cx="1304577" cy="1319270"/>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7" name="Cirkel 6">
            <a:extLst>
              <a:ext uri="{FF2B5EF4-FFF2-40B4-BE49-F238E27FC236}">
                <a16:creationId xmlns:a16="http://schemas.microsoft.com/office/drawing/2014/main" id="{95BDEA2A-ADBE-9747-8D22-4C0BA1C908AD}"/>
              </a:ext>
            </a:extLst>
          </p:cNvPr>
          <p:cNvSpPr/>
          <p:nvPr/>
        </p:nvSpPr>
        <p:spPr>
          <a:xfrm rot="5400000">
            <a:off x="6510052" y="1309171"/>
            <a:ext cx="3791638" cy="3865083"/>
          </a:xfrm>
          <a:prstGeom prst="pie">
            <a:avLst>
              <a:gd name="adj1" fmla="val 5275573"/>
              <a:gd name="adj2" fmla="val 16137847"/>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12" name="Cirkel 11">
            <a:extLst>
              <a:ext uri="{FF2B5EF4-FFF2-40B4-BE49-F238E27FC236}">
                <a16:creationId xmlns:a16="http://schemas.microsoft.com/office/drawing/2014/main" id="{48F73C16-D482-F94E-8AC5-293418B77052}"/>
              </a:ext>
            </a:extLst>
          </p:cNvPr>
          <p:cNvSpPr/>
          <p:nvPr/>
        </p:nvSpPr>
        <p:spPr>
          <a:xfrm rot="16200000">
            <a:off x="6510052" y="1309170"/>
            <a:ext cx="3791638" cy="3865083"/>
          </a:xfrm>
          <a:prstGeom prst="pie">
            <a:avLst>
              <a:gd name="adj1" fmla="val 5275573"/>
              <a:gd name="adj2" fmla="val 16137847"/>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13" name="Cirkel 12">
            <a:extLst>
              <a:ext uri="{FF2B5EF4-FFF2-40B4-BE49-F238E27FC236}">
                <a16:creationId xmlns:a16="http://schemas.microsoft.com/office/drawing/2014/main" id="{4C14960D-F475-0E40-BA20-7ABB9B571D8D}"/>
              </a:ext>
            </a:extLst>
          </p:cNvPr>
          <p:cNvSpPr/>
          <p:nvPr/>
        </p:nvSpPr>
        <p:spPr>
          <a:xfrm>
            <a:off x="7219720" y="2027104"/>
            <a:ext cx="2379644" cy="2490732"/>
          </a:xfrm>
          <a:prstGeom prst="pie">
            <a:avLst>
              <a:gd name="adj1" fmla="val 8712247"/>
              <a:gd name="adj2" fmla="val 16137847"/>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17" name="Cirkel 16">
            <a:extLst>
              <a:ext uri="{FF2B5EF4-FFF2-40B4-BE49-F238E27FC236}">
                <a16:creationId xmlns:a16="http://schemas.microsoft.com/office/drawing/2014/main" id="{A8C14548-FEB3-F047-A824-360E02F40C1D}"/>
              </a:ext>
            </a:extLst>
          </p:cNvPr>
          <p:cNvSpPr/>
          <p:nvPr/>
        </p:nvSpPr>
        <p:spPr>
          <a:xfrm rot="7483927">
            <a:off x="7222572" y="2013416"/>
            <a:ext cx="2352832" cy="2466688"/>
          </a:xfrm>
          <a:prstGeom prst="pie">
            <a:avLst>
              <a:gd name="adj1" fmla="val 8712247"/>
              <a:gd name="adj2" fmla="val 16137847"/>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18" name="Cirkel 17">
            <a:extLst>
              <a:ext uri="{FF2B5EF4-FFF2-40B4-BE49-F238E27FC236}">
                <a16:creationId xmlns:a16="http://schemas.microsoft.com/office/drawing/2014/main" id="{75131FA8-6E0E-694E-B49B-2092FFC68BCB}"/>
              </a:ext>
            </a:extLst>
          </p:cNvPr>
          <p:cNvSpPr/>
          <p:nvPr/>
        </p:nvSpPr>
        <p:spPr>
          <a:xfrm rot="14307023">
            <a:off x="7226685" y="2005315"/>
            <a:ext cx="2379644" cy="2490732"/>
          </a:xfrm>
          <a:prstGeom prst="pie">
            <a:avLst>
              <a:gd name="adj1" fmla="val 8712247"/>
              <a:gd name="adj2" fmla="val 16137847"/>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14" name="TextBox 8">
            <a:extLst>
              <a:ext uri="{FF2B5EF4-FFF2-40B4-BE49-F238E27FC236}">
                <a16:creationId xmlns:a16="http://schemas.microsoft.com/office/drawing/2014/main" id="{658CFDA3-C319-6144-B905-E6E61F93B3D1}"/>
              </a:ext>
            </a:extLst>
          </p:cNvPr>
          <p:cNvSpPr txBox="1"/>
          <p:nvPr/>
        </p:nvSpPr>
        <p:spPr>
          <a:xfrm>
            <a:off x="1379193" y="857374"/>
            <a:ext cx="4742004" cy="369332"/>
          </a:xfrm>
          <a:prstGeom prst="rect">
            <a:avLst/>
          </a:prstGeom>
          <a:noFill/>
        </p:spPr>
        <p:txBody>
          <a:bodyPr wrap="square" rtlCol="0">
            <a:spAutoFit/>
          </a:bodyPr>
          <a:lstStyle/>
          <a:p>
            <a:pPr algn="ctr"/>
            <a:r>
              <a:rPr lang="nl-NL" b="1" dirty="0">
                <a:solidFill>
                  <a:schemeClr val="tx2"/>
                </a:solidFill>
              </a:rPr>
              <a:t>Lerend vermogen</a:t>
            </a:r>
          </a:p>
        </p:txBody>
      </p:sp>
      <p:sp>
        <p:nvSpPr>
          <p:cNvPr id="16" name="TextBox 9">
            <a:extLst>
              <a:ext uri="{FF2B5EF4-FFF2-40B4-BE49-F238E27FC236}">
                <a16:creationId xmlns:a16="http://schemas.microsoft.com/office/drawing/2014/main" id="{3E196BF4-45D5-C143-8701-C654706873DD}"/>
              </a:ext>
            </a:extLst>
          </p:cNvPr>
          <p:cNvSpPr txBox="1"/>
          <p:nvPr/>
        </p:nvSpPr>
        <p:spPr>
          <a:xfrm rot="18427708">
            <a:off x="1196969" y="2436125"/>
            <a:ext cx="2555982" cy="338554"/>
          </a:xfrm>
          <a:prstGeom prst="rect">
            <a:avLst/>
          </a:prstGeom>
          <a:noFill/>
        </p:spPr>
        <p:txBody>
          <a:bodyPr wrap="square" rtlCol="0">
            <a:spAutoFit/>
          </a:bodyPr>
          <a:lstStyle/>
          <a:p>
            <a:pPr algn="ctr"/>
            <a:r>
              <a:rPr lang="nl-NL" sz="1600" dirty="0">
                <a:solidFill>
                  <a:srgbClr val="1F497D"/>
                </a:solidFill>
              </a:rPr>
              <a:t>Gevoel van veiligheid</a:t>
            </a:r>
          </a:p>
        </p:txBody>
      </p:sp>
      <p:sp>
        <p:nvSpPr>
          <p:cNvPr id="19" name="TextBox 10">
            <a:extLst>
              <a:ext uri="{FF2B5EF4-FFF2-40B4-BE49-F238E27FC236}">
                <a16:creationId xmlns:a16="http://schemas.microsoft.com/office/drawing/2014/main" id="{C495F3FC-B68D-1745-A064-7E37A1E2C05B}"/>
              </a:ext>
            </a:extLst>
          </p:cNvPr>
          <p:cNvSpPr txBox="1"/>
          <p:nvPr/>
        </p:nvSpPr>
        <p:spPr>
          <a:xfrm>
            <a:off x="3185712" y="3006930"/>
            <a:ext cx="1535897" cy="338554"/>
          </a:xfrm>
          <a:prstGeom prst="rect">
            <a:avLst/>
          </a:prstGeom>
          <a:noFill/>
        </p:spPr>
        <p:txBody>
          <a:bodyPr wrap="square" rtlCol="0">
            <a:spAutoFit/>
          </a:bodyPr>
          <a:lstStyle/>
          <a:p>
            <a:r>
              <a:rPr lang="nl-NL" sz="1600" dirty="0">
                <a:solidFill>
                  <a:schemeClr val="tx2"/>
                </a:solidFill>
              </a:rPr>
              <a:t>Temperament</a:t>
            </a:r>
          </a:p>
        </p:txBody>
      </p:sp>
      <p:sp>
        <p:nvSpPr>
          <p:cNvPr id="20" name="TextBox 11">
            <a:extLst>
              <a:ext uri="{FF2B5EF4-FFF2-40B4-BE49-F238E27FC236}">
                <a16:creationId xmlns:a16="http://schemas.microsoft.com/office/drawing/2014/main" id="{8FE430F8-3012-8044-9353-58752FEB4E5E}"/>
              </a:ext>
            </a:extLst>
          </p:cNvPr>
          <p:cNvSpPr txBox="1"/>
          <p:nvPr/>
        </p:nvSpPr>
        <p:spPr>
          <a:xfrm rot="3716003">
            <a:off x="4474033" y="2341167"/>
            <a:ext cx="1429852" cy="338554"/>
          </a:xfrm>
          <a:prstGeom prst="rect">
            <a:avLst/>
          </a:prstGeom>
          <a:noFill/>
        </p:spPr>
        <p:txBody>
          <a:bodyPr wrap="square" rtlCol="0">
            <a:spAutoFit/>
          </a:bodyPr>
          <a:lstStyle/>
          <a:p>
            <a:r>
              <a:rPr lang="nl-NL" sz="1600" dirty="0">
                <a:solidFill>
                  <a:srgbClr val="1F497D"/>
                </a:solidFill>
              </a:rPr>
              <a:t>Zelfbeeld</a:t>
            </a:r>
          </a:p>
        </p:txBody>
      </p:sp>
      <p:sp>
        <p:nvSpPr>
          <p:cNvPr id="22" name="TextBox 21">
            <a:extLst>
              <a:ext uri="{FF2B5EF4-FFF2-40B4-BE49-F238E27FC236}">
                <a16:creationId xmlns:a16="http://schemas.microsoft.com/office/drawing/2014/main" id="{229B021F-84D5-F142-9441-16342056E728}"/>
              </a:ext>
            </a:extLst>
          </p:cNvPr>
          <p:cNvSpPr txBox="1"/>
          <p:nvPr/>
        </p:nvSpPr>
        <p:spPr>
          <a:xfrm>
            <a:off x="6600967" y="862968"/>
            <a:ext cx="3876662" cy="369332"/>
          </a:xfrm>
          <a:prstGeom prst="rect">
            <a:avLst/>
          </a:prstGeom>
          <a:noFill/>
        </p:spPr>
        <p:txBody>
          <a:bodyPr wrap="square" rtlCol="0">
            <a:spAutoFit/>
          </a:bodyPr>
          <a:lstStyle/>
          <a:p>
            <a:pPr algn="ctr"/>
            <a:r>
              <a:rPr lang="nl-NL" b="1" dirty="0">
                <a:solidFill>
                  <a:schemeClr val="tx2"/>
                </a:solidFill>
              </a:rPr>
              <a:t>Geworteld in de wereld</a:t>
            </a:r>
          </a:p>
        </p:txBody>
      </p:sp>
      <p:sp>
        <p:nvSpPr>
          <p:cNvPr id="23" name="Tekstvak 22">
            <a:extLst>
              <a:ext uri="{FF2B5EF4-FFF2-40B4-BE49-F238E27FC236}">
                <a16:creationId xmlns:a16="http://schemas.microsoft.com/office/drawing/2014/main" id="{56752047-8D00-4441-AEF8-B6AA054B23DB}"/>
              </a:ext>
            </a:extLst>
          </p:cNvPr>
          <p:cNvSpPr txBox="1"/>
          <p:nvPr/>
        </p:nvSpPr>
        <p:spPr>
          <a:xfrm>
            <a:off x="4993865" y="5646925"/>
            <a:ext cx="3214204" cy="369332"/>
          </a:xfrm>
          <a:prstGeom prst="rect">
            <a:avLst/>
          </a:prstGeom>
          <a:noFill/>
        </p:spPr>
        <p:txBody>
          <a:bodyPr wrap="square" rtlCol="0">
            <a:spAutoFit/>
          </a:bodyPr>
          <a:lstStyle/>
          <a:p>
            <a:r>
              <a:rPr lang="nl-NL" dirty="0"/>
              <a:t>Opgegroeid in Marokko</a:t>
            </a:r>
          </a:p>
        </p:txBody>
      </p:sp>
      <p:sp>
        <p:nvSpPr>
          <p:cNvPr id="24" name="TextBox 18">
            <a:extLst>
              <a:ext uri="{FF2B5EF4-FFF2-40B4-BE49-F238E27FC236}">
                <a16:creationId xmlns:a16="http://schemas.microsoft.com/office/drawing/2014/main" id="{2DF5482E-24BD-0048-BF1D-216CABA25795}"/>
              </a:ext>
            </a:extLst>
          </p:cNvPr>
          <p:cNvSpPr txBox="1"/>
          <p:nvPr/>
        </p:nvSpPr>
        <p:spPr>
          <a:xfrm>
            <a:off x="7258401" y="2663632"/>
            <a:ext cx="696612" cy="369332"/>
          </a:xfrm>
          <a:prstGeom prst="rect">
            <a:avLst/>
          </a:prstGeom>
          <a:noFill/>
        </p:spPr>
        <p:txBody>
          <a:bodyPr wrap="square" rtlCol="0">
            <a:spAutoFit/>
          </a:bodyPr>
          <a:lstStyle/>
          <a:p>
            <a:r>
              <a:rPr lang="nl-NL" dirty="0">
                <a:solidFill>
                  <a:srgbClr val="1F497D"/>
                </a:solidFill>
              </a:rPr>
              <a:t>TOM</a:t>
            </a:r>
          </a:p>
        </p:txBody>
      </p:sp>
      <p:sp>
        <p:nvSpPr>
          <p:cNvPr id="26" name="TextBox 20">
            <a:extLst>
              <a:ext uri="{FF2B5EF4-FFF2-40B4-BE49-F238E27FC236}">
                <a16:creationId xmlns:a16="http://schemas.microsoft.com/office/drawing/2014/main" id="{B0EDE3EA-B6F5-D44C-A183-D4DB00B1FAE6}"/>
              </a:ext>
            </a:extLst>
          </p:cNvPr>
          <p:cNvSpPr txBox="1"/>
          <p:nvPr/>
        </p:nvSpPr>
        <p:spPr>
          <a:xfrm>
            <a:off x="7765450" y="3909212"/>
            <a:ext cx="1486670" cy="338554"/>
          </a:xfrm>
          <a:prstGeom prst="rect">
            <a:avLst/>
          </a:prstGeom>
          <a:noFill/>
        </p:spPr>
        <p:txBody>
          <a:bodyPr wrap="square" rtlCol="0">
            <a:spAutoFit/>
          </a:bodyPr>
          <a:lstStyle/>
          <a:p>
            <a:pPr algn="ctr"/>
            <a:r>
              <a:rPr lang="nl-NL" sz="1600" dirty="0">
                <a:solidFill>
                  <a:srgbClr val="1F497D"/>
                </a:solidFill>
              </a:rPr>
              <a:t>Expertise</a:t>
            </a:r>
          </a:p>
        </p:txBody>
      </p:sp>
      <p:sp>
        <p:nvSpPr>
          <p:cNvPr id="29" name="TextBox 9">
            <a:extLst>
              <a:ext uri="{FF2B5EF4-FFF2-40B4-BE49-F238E27FC236}">
                <a16:creationId xmlns:a16="http://schemas.microsoft.com/office/drawing/2014/main" id="{B2148D91-D394-A14D-88D5-98B41946CA57}"/>
              </a:ext>
            </a:extLst>
          </p:cNvPr>
          <p:cNvSpPr txBox="1"/>
          <p:nvPr/>
        </p:nvSpPr>
        <p:spPr>
          <a:xfrm>
            <a:off x="7001102" y="4499622"/>
            <a:ext cx="2900577" cy="338554"/>
          </a:xfrm>
          <a:prstGeom prst="rect">
            <a:avLst/>
          </a:prstGeom>
          <a:noFill/>
        </p:spPr>
        <p:txBody>
          <a:bodyPr wrap="square" rtlCol="0">
            <a:spAutoFit/>
          </a:bodyPr>
          <a:lstStyle/>
          <a:p>
            <a:pPr algn="ctr"/>
            <a:r>
              <a:rPr lang="nl-NL" sz="1600" dirty="0">
                <a:solidFill>
                  <a:srgbClr val="1F497D"/>
                </a:solidFill>
              </a:rPr>
              <a:t>Toekomstgericht</a:t>
            </a:r>
          </a:p>
        </p:txBody>
      </p:sp>
      <p:sp>
        <p:nvSpPr>
          <p:cNvPr id="30" name="TextBox 11">
            <a:extLst>
              <a:ext uri="{FF2B5EF4-FFF2-40B4-BE49-F238E27FC236}">
                <a16:creationId xmlns:a16="http://schemas.microsoft.com/office/drawing/2014/main" id="{794CB451-CECE-CF49-A64E-580EF4AB99EA}"/>
              </a:ext>
            </a:extLst>
          </p:cNvPr>
          <p:cNvSpPr txBox="1"/>
          <p:nvPr/>
        </p:nvSpPr>
        <p:spPr>
          <a:xfrm>
            <a:off x="8004855" y="1568942"/>
            <a:ext cx="1007858" cy="338554"/>
          </a:xfrm>
          <a:prstGeom prst="rect">
            <a:avLst/>
          </a:prstGeom>
          <a:noFill/>
        </p:spPr>
        <p:txBody>
          <a:bodyPr wrap="square" rtlCol="0">
            <a:spAutoFit/>
          </a:bodyPr>
          <a:lstStyle/>
          <a:p>
            <a:r>
              <a:rPr lang="nl-NL" sz="1600" dirty="0">
                <a:solidFill>
                  <a:srgbClr val="1F497D"/>
                </a:solidFill>
              </a:rPr>
              <a:t>Relaties</a:t>
            </a:r>
          </a:p>
        </p:txBody>
      </p:sp>
      <p:sp>
        <p:nvSpPr>
          <p:cNvPr id="32" name="Cirkel 31">
            <a:extLst>
              <a:ext uri="{FF2B5EF4-FFF2-40B4-BE49-F238E27FC236}">
                <a16:creationId xmlns:a16="http://schemas.microsoft.com/office/drawing/2014/main" id="{D4D8D269-B1C1-1D4E-B0C6-29E87EFF2383}"/>
              </a:ext>
            </a:extLst>
          </p:cNvPr>
          <p:cNvSpPr/>
          <p:nvPr/>
        </p:nvSpPr>
        <p:spPr>
          <a:xfrm rot="16200000">
            <a:off x="7793602" y="2553624"/>
            <a:ext cx="1304577" cy="1319270"/>
          </a:xfrm>
          <a:prstGeom prst="pie">
            <a:avLst>
              <a:gd name="adj1" fmla="val 5438338"/>
              <a:gd name="adj2" fmla="val 16200000"/>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33" name="Cirkel 32">
            <a:extLst>
              <a:ext uri="{FF2B5EF4-FFF2-40B4-BE49-F238E27FC236}">
                <a16:creationId xmlns:a16="http://schemas.microsoft.com/office/drawing/2014/main" id="{EE7E6967-A401-AA42-8FFA-B9096A32B140}"/>
              </a:ext>
            </a:extLst>
          </p:cNvPr>
          <p:cNvSpPr/>
          <p:nvPr/>
        </p:nvSpPr>
        <p:spPr>
          <a:xfrm rot="5400000">
            <a:off x="7799103" y="2553624"/>
            <a:ext cx="1304577" cy="1319270"/>
          </a:xfrm>
          <a:prstGeom prst="pie">
            <a:avLst>
              <a:gd name="adj1" fmla="val 5438338"/>
              <a:gd name="adj2" fmla="val 16200000"/>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chemeClr val="tx1"/>
              </a:solidFill>
            </a:endParaRPr>
          </a:p>
        </p:txBody>
      </p:sp>
      <p:sp>
        <p:nvSpPr>
          <p:cNvPr id="27" name="TextBox 2">
            <a:extLst>
              <a:ext uri="{FF2B5EF4-FFF2-40B4-BE49-F238E27FC236}">
                <a16:creationId xmlns:a16="http://schemas.microsoft.com/office/drawing/2014/main" id="{0880BD88-8696-7546-8EF4-9F8ED8DB73A7}"/>
              </a:ext>
            </a:extLst>
          </p:cNvPr>
          <p:cNvSpPr txBox="1"/>
          <p:nvPr/>
        </p:nvSpPr>
        <p:spPr>
          <a:xfrm>
            <a:off x="7894437" y="2863687"/>
            <a:ext cx="1095267" cy="307777"/>
          </a:xfrm>
          <a:prstGeom prst="rect">
            <a:avLst/>
          </a:prstGeom>
          <a:noFill/>
        </p:spPr>
        <p:txBody>
          <a:bodyPr wrap="square" rtlCol="0">
            <a:spAutoFit/>
          </a:bodyPr>
          <a:lstStyle/>
          <a:p>
            <a:pPr algn="ctr"/>
            <a:r>
              <a:rPr lang="nl-NL" sz="1400" dirty="0">
                <a:solidFill>
                  <a:schemeClr val="accent1">
                    <a:lumMod val="50000"/>
                  </a:schemeClr>
                </a:solidFill>
              </a:rPr>
              <a:t>Empathie</a:t>
            </a:r>
          </a:p>
        </p:txBody>
      </p:sp>
      <p:sp>
        <p:nvSpPr>
          <p:cNvPr id="28" name="TextBox 28">
            <a:extLst>
              <a:ext uri="{FF2B5EF4-FFF2-40B4-BE49-F238E27FC236}">
                <a16:creationId xmlns:a16="http://schemas.microsoft.com/office/drawing/2014/main" id="{81B8FA7E-8972-9448-9410-179FEBECB98E}"/>
              </a:ext>
            </a:extLst>
          </p:cNvPr>
          <p:cNvSpPr txBox="1"/>
          <p:nvPr/>
        </p:nvSpPr>
        <p:spPr>
          <a:xfrm>
            <a:off x="7774294" y="3215127"/>
            <a:ext cx="1362392" cy="523220"/>
          </a:xfrm>
          <a:prstGeom prst="rect">
            <a:avLst/>
          </a:prstGeom>
          <a:noFill/>
        </p:spPr>
        <p:txBody>
          <a:bodyPr wrap="square" rtlCol="0">
            <a:spAutoFit/>
          </a:bodyPr>
          <a:lstStyle/>
          <a:p>
            <a:pPr algn="ctr"/>
            <a:r>
              <a:rPr lang="nl-NL" sz="1400" dirty="0">
                <a:solidFill>
                  <a:schemeClr val="accent1">
                    <a:lumMod val="50000"/>
                  </a:schemeClr>
                </a:solidFill>
              </a:rPr>
              <a:t>Verantwoordelijkheidsgevoel</a:t>
            </a:r>
          </a:p>
        </p:txBody>
      </p:sp>
      <p:sp>
        <p:nvSpPr>
          <p:cNvPr id="25" name="TextBox 19">
            <a:extLst>
              <a:ext uri="{FF2B5EF4-FFF2-40B4-BE49-F238E27FC236}">
                <a16:creationId xmlns:a16="http://schemas.microsoft.com/office/drawing/2014/main" id="{1122560F-889A-484C-89B5-2396EC3432FA}"/>
              </a:ext>
            </a:extLst>
          </p:cNvPr>
          <p:cNvSpPr txBox="1"/>
          <p:nvPr/>
        </p:nvSpPr>
        <p:spPr>
          <a:xfrm rot="3776183">
            <a:off x="8630475" y="2787910"/>
            <a:ext cx="1286647" cy="338554"/>
          </a:xfrm>
          <a:prstGeom prst="rect">
            <a:avLst/>
          </a:prstGeom>
          <a:noFill/>
        </p:spPr>
        <p:txBody>
          <a:bodyPr wrap="square" rtlCol="0">
            <a:spAutoFit/>
          </a:bodyPr>
          <a:lstStyle/>
          <a:p>
            <a:pPr algn="ctr"/>
            <a:r>
              <a:rPr lang="nl-NL" sz="1600" dirty="0">
                <a:solidFill>
                  <a:srgbClr val="1F497D"/>
                </a:solidFill>
              </a:rPr>
              <a:t>Moreel besef</a:t>
            </a:r>
          </a:p>
        </p:txBody>
      </p:sp>
      <p:sp>
        <p:nvSpPr>
          <p:cNvPr id="34" name="TextBox 12">
            <a:extLst>
              <a:ext uri="{FF2B5EF4-FFF2-40B4-BE49-F238E27FC236}">
                <a16:creationId xmlns:a16="http://schemas.microsoft.com/office/drawing/2014/main" id="{9D2870A7-0514-E14D-B3C8-E1B49A3912DD}"/>
              </a:ext>
            </a:extLst>
          </p:cNvPr>
          <p:cNvSpPr txBox="1"/>
          <p:nvPr/>
        </p:nvSpPr>
        <p:spPr>
          <a:xfrm>
            <a:off x="3292812" y="3998945"/>
            <a:ext cx="1309452" cy="338554"/>
          </a:xfrm>
          <a:prstGeom prst="rect">
            <a:avLst/>
          </a:prstGeom>
          <a:noFill/>
        </p:spPr>
        <p:txBody>
          <a:bodyPr wrap="square" rtlCol="0">
            <a:spAutoFit/>
          </a:bodyPr>
          <a:lstStyle/>
          <a:p>
            <a:r>
              <a:rPr lang="nl-NL" sz="1600" dirty="0">
                <a:solidFill>
                  <a:srgbClr val="1F497D"/>
                </a:solidFill>
              </a:rPr>
              <a:t>Intelligentie</a:t>
            </a:r>
          </a:p>
        </p:txBody>
      </p:sp>
      <p:sp>
        <p:nvSpPr>
          <p:cNvPr id="35" name="TextBox 13">
            <a:extLst>
              <a:ext uri="{FF2B5EF4-FFF2-40B4-BE49-F238E27FC236}">
                <a16:creationId xmlns:a16="http://schemas.microsoft.com/office/drawing/2014/main" id="{A5F135A9-5B0A-304A-820D-06B9060F799B}"/>
              </a:ext>
            </a:extLst>
          </p:cNvPr>
          <p:cNvSpPr txBox="1"/>
          <p:nvPr/>
        </p:nvSpPr>
        <p:spPr>
          <a:xfrm>
            <a:off x="2810915" y="2295697"/>
            <a:ext cx="2154119" cy="338554"/>
          </a:xfrm>
          <a:prstGeom prst="rect">
            <a:avLst/>
          </a:prstGeom>
          <a:noFill/>
        </p:spPr>
        <p:txBody>
          <a:bodyPr wrap="square" rtlCol="0">
            <a:spAutoFit/>
          </a:bodyPr>
          <a:lstStyle/>
          <a:p>
            <a:r>
              <a:rPr lang="nl-NL" sz="1600" dirty="0">
                <a:solidFill>
                  <a:srgbClr val="1F497D"/>
                </a:solidFill>
              </a:rPr>
              <a:t>Onafhankelijk denken</a:t>
            </a:r>
          </a:p>
        </p:txBody>
      </p:sp>
    </p:spTree>
    <p:extLst>
      <p:ext uri="{BB962C8B-B14F-4D97-AF65-F5344CB8AC3E}">
        <p14:creationId xmlns:p14="http://schemas.microsoft.com/office/powerpoint/2010/main" val="2349021386"/>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381</Words>
  <Application>Microsoft Macintosh PowerPoint</Application>
  <PresentationFormat>Breedbeeld</PresentationFormat>
  <Paragraphs>48</Paragraphs>
  <Slides>4</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4</vt:i4>
      </vt:variant>
    </vt:vector>
  </HeadingPairs>
  <TitlesOfParts>
    <vt:vector size="9" baseType="lpstr">
      <vt:lpstr>Arial</vt:lpstr>
      <vt:lpstr>Calibri</vt:lpstr>
      <vt:lpstr>Calibri Light</vt:lpstr>
      <vt:lpstr>Symbol</vt:lpstr>
      <vt:lpstr>Kantoorthema</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Maud Stehouwer</dc:creator>
  <cp:lastModifiedBy>Maud Stehouwer</cp:lastModifiedBy>
  <cp:revision>1</cp:revision>
  <dcterms:created xsi:type="dcterms:W3CDTF">2019-03-19T10:55:08Z</dcterms:created>
  <dcterms:modified xsi:type="dcterms:W3CDTF">2019-03-19T11:03:53Z</dcterms:modified>
</cp:coreProperties>
</file>