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72" r:id="rId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9"/>
    <p:restoredTop sz="94643"/>
  </p:normalViewPr>
  <p:slideViewPr>
    <p:cSldViewPr snapToGrid="0" snapToObjects="1">
      <p:cViewPr varScale="1">
        <p:scale>
          <a:sx n="118" d="100"/>
          <a:sy n="118" d="100"/>
        </p:scale>
        <p:origin x="232"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457365-E245-3D49-89F1-0D530E6753D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58D0A75C-109F-4D42-B8CD-6E75512A01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EF8EBF6-13A7-BD47-8809-7924ADCB2513}"/>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5" name="Tijdelijke aanduiding voor voettekst 4">
            <a:extLst>
              <a:ext uri="{FF2B5EF4-FFF2-40B4-BE49-F238E27FC236}">
                <a16:creationId xmlns:a16="http://schemas.microsoft.com/office/drawing/2014/main" id="{D0465960-AF0D-3C43-AA3A-B8E2F3B89AF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34F42AC-6252-E14C-BA15-001A75EFE67D}"/>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226606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C4FED8-F241-8C4E-9EA2-AFB8673CEB0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BFDF008-E275-1C4E-B630-44BBA23C5856}"/>
              </a:ext>
            </a:extLst>
          </p:cNvPr>
          <p:cNvSpPr>
            <a:spLocks noGrp="1"/>
          </p:cNvSpPr>
          <p:nvPr>
            <p:ph type="body" orient="vert" idx="1"/>
          </p:nvPr>
        </p:nvSpPr>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1DEF6F99-D610-3943-9EB3-5C7A3FE66DB7}"/>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5" name="Tijdelijke aanduiding voor voettekst 4">
            <a:extLst>
              <a:ext uri="{FF2B5EF4-FFF2-40B4-BE49-F238E27FC236}">
                <a16:creationId xmlns:a16="http://schemas.microsoft.com/office/drawing/2014/main" id="{49CEB720-C55C-FE48-B6BE-72425E9AE7F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C109FC5-AE92-234B-803C-A12AF96C1277}"/>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3207917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EFA8E6F-9370-7E49-BB7E-CC5B4399874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1F4EA55-083C-FE43-9023-213555C2FC62}"/>
              </a:ext>
            </a:extLst>
          </p:cNvPr>
          <p:cNvSpPr>
            <a:spLocks noGrp="1"/>
          </p:cNvSpPr>
          <p:nvPr>
            <p:ph type="body" orient="vert" idx="1"/>
          </p:nvPr>
        </p:nvSpPr>
        <p:spPr>
          <a:xfrm>
            <a:off x="838200" y="365125"/>
            <a:ext cx="7734300" cy="5811838"/>
          </a:xfrm>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0C975F19-C77E-BF49-9FDF-66712AE71CAF}"/>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5" name="Tijdelijke aanduiding voor voettekst 4">
            <a:extLst>
              <a:ext uri="{FF2B5EF4-FFF2-40B4-BE49-F238E27FC236}">
                <a16:creationId xmlns:a16="http://schemas.microsoft.com/office/drawing/2014/main" id="{DE978D06-3AD0-E84B-863C-C39F2C1A277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916E0EB-A40A-594E-9318-3990B32F5DCD}"/>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128346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EE2837-57C2-B642-9DD8-2994A1B42A9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4E42B1B-368F-E24D-8562-5FE2FC9EB56A}"/>
              </a:ext>
            </a:extLst>
          </p:cNvPr>
          <p:cNvSpPr>
            <a:spLocks noGrp="1"/>
          </p:cNvSpPr>
          <p:nvPr>
            <p:ph idx="1"/>
          </p:nvPr>
        </p:nvSpPr>
        <p:spPr/>
        <p:txBody>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D01D2A23-B135-9D42-AC4B-949A62FD484A}"/>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5" name="Tijdelijke aanduiding voor voettekst 4">
            <a:extLst>
              <a:ext uri="{FF2B5EF4-FFF2-40B4-BE49-F238E27FC236}">
                <a16:creationId xmlns:a16="http://schemas.microsoft.com/office/drawing/2014/main" id="{E1705DC0-3433-BC4C-A0F6-C8685D9A21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7AB1BED-6014-4849-983C-C637EA90AC8F}"/>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130843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40395E-1AC2-BF42-AD56-20DF220E543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9037CA5B-47E7-7043-8A0A-8A49F2EB06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9F06BD9A-B27E-8A41-85DE-D93CBE96BB65}"/>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5" name="Tijdelijke aanduiding voor voettekst 4">
            <a:extLst>
              <a:ext uri="{FF2B5EF4-FFF2-40B4-BE49-F238E27FC236}">
                <a16:creationId xmlns:a16="http://schemas.microsoft.com/office/drawing/2014/main" id="{EB4F6288-0C3D-AA42-B7E4-C28F246770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497113-377A-7A4F-9718-A26BE852ED0A}"/>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393719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0E7F4-2104-2A4D-B99B-C6ACA873791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317BB34-8517-4A44-9C34-6780AAA4E85B}"/>
              </a:ext>
            </a:extLst>
          </p:cNvPr>
          <p:cNvSpPr>
            <a:spLocks noGrp="1"/>
          </p:cNvSpPr>
          <p:nvPr>
            <p:ph sz="half" idx="1"/>
          </p:nvPr>
        </p:nvSpPr>
        <p:spPr>
          <a:xfrm>
            <a:off x="838200" y="1825625"/>
            <a:ext cx="5181600" cy="4351338"/>
          </a:xfrm>
        </p:spPr>
        <p:txBody>
          <a:body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5F2B7204-8B52-7F4F-B195-780C2E676588}"/>
              </a:ext>
            </a:extLst>
          </p:cNvPr>
          <p:cNvSpPr>
            <a:spLocks noGrp="1"/>
          </p:cNvSpPr>
          <p:nvPr>
            <p:ph sz="half" idx="2"/>
          </p:nvPr>
        </p:nvSpPr>
        <p:spPr>
          <a:xfrm>
            <a:off x="6172200" y="1825625"/>
            <a:ext cx="5181600" cy="4351338"/>
          </a:xfrm>
        </p:spPr>
        <p:txBody>
          <a:body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8796DD2F-E98B-C94D-B894-78B4340D4637}"/>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6" name="Tijdelijke aanduiding voor voettekst 5">
            <a:extLst>
              <a:ext uri="{FF2B5EF4-FFF2-40B4-BE49-F238E27FC236}">
                <a16:creationId xmlns:a16="http://schemas.microsoft.com/office/drawing/2014/main" id="{BF707C21-8BED-EB4B-8790-18C337337F3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B2FFF6C-298A-B643-9C62-B44DE0626C2C}"/>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1067717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6B4D83-3CC1-1E45-AE65-DFC709BC00B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70075E3-BE62-F949-A06C-727BEA1181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56BF99E7-C215-8B49-ABF5-2A7489B403FC}"/>
              </a:ext>
            </a:extLst>
          </p:cNvPr>
          <p:cNvSpPr>
            <a:spLocks noGrp="1"/>
          </p:cNvSpPr>
          <p:nvPr>
            <p:ph sz="half" idx="2"/>
          </p:nvPr>
        </p:nvSpPr>
        <p:spPr>
          <a:xfrm>
            <a:off x="839788" y="2505075"/>
            <a:ext cx="5157787" cy="3684588"/>
          </a:xfrm>
        </p:spPr>
        <p:txBody>
          <a:bodyPr/>
          <a:lstStyle/>
          <a:p>
            <a:r>
              <a:rPr lang="nl-NL"/>
              <a:t>Klikken om de tekststijl van het model te bewerken
Tweede niveau
Derde niveau
Vierde niveau
Vijfde niveau</a:t>
            </a:r>
          </a:p>
        </p:txBody>
      </p:sp>
      <p:sp>
        <p:nvSpPr>
          <p:cNvPr id="5" name="Tijdelijke aanduiding voor tekst 4">
            <a:extLst>
              <a:ext uri="{FF2B5EF4-FFF2-40B4-BE49-F238E27FC236}">
                <a16:creationId xmlns:a16="http://schemas.microsoft.com/office/drawing/2014/main" id="{9B0103E5-C5CE-E14C-B0AD-4891821896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6" name="Tijdelijke aanduiding voor inhoud 5">
            <a:extLst>
              <a:ext uri="{FF2B5EF4-FFF2-40B4-BE49-F238E27FC236}">
                <a16:creationId xmlns:a16="http://schemas.microsoft.com/office/drawing/2014/main" id="{B62FF5CE-0452-5345-89EC-311CCD6A3F4B}"/>
              </a:ext>
            </a:extLst>
          </p:cNvPr>
          <p:cNvSpPr>
            <a:spLocks noGrp="1"/>
          </p:cNvSpPr>
          <p:nvPr>
            <p:ph sz="quarter" idx="4"/>
          </p:nvPr>
        </p:nvSpPr>
        <p:spPr>
          <a:xfrm>
            <a:off x="6172200" y="2505075"/>
            <a:ext cx="5183188" cy="3684588"/>
          </a:xfrm>
        </p:spPr>
        <p:txBody>
          <a:bodyPr/>
          <a:lstStyle/>
          <a:p>
            <a:r>
              <a:rPr lang="nl-NL"/>
              <a:t>Klikken om de tekststijl van het model te bewerken
Tweede niveau
Derde niveau
Vierde niveau
Vijfde niveau</a:t>
            </a:r>
          </a:p>
        </p:txBody>
      </p:sp>
      <p:sp>
        <p:nvSpPr>
          <p:cNvPr id="7" name="Tijdelijke aanduiding voor datum 6">
            <a:extLst>
              <a:ext uri="{FF2B5EF4-FFF2-40B4-BE49-F238E27FC236}">
                <a16:creationId xmlns:a16="http://schemas.microsoft.com/office/drawing/2014/main" id="{44BAB0EF-AC90-7444-9EC6-5F70B1A48371}"/>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8" name="Tijdelijke aanduiding voor voettekst 7">
            <a:extLst>
              <a:ext uri="{FF2B5EF4-FFF2-40B4-BE49-F238E27FC236}">
                <a16:creationId xmlns:a16="http://schemas.microsoft.com/office/drawing/2014/main" id="{B0A18407-3702-0042-8D23-93C0BECC4A1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D9419F-9B98-BC4E-BAE2-C8581A7D0A61}"/>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2456389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CB70B3-907E-3F4A-A05E-0FDAE55C360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5E31C52-62D4-B74D-A62D-91AEB153CE2C}"/>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4" name="Tijdelijke aanduiding voor voettekst 3">
            <a:extLst>
              <a:ext uri="{FF2B5EF4-FFF2-40B4-BE49-F238E27FC236}">
                <a16:creationId xmlns:a16="http://schemas.microsoft.com/office/drawing/2014/main" id="{E4AFBD73-E525-4D48-9AB6-12E04AF6B05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57066150-0356-5A44-A958-84E737B46ABB}"/>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935411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9AB1955-56C5-C749-8485-F44556D2141B}"/>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3" name="Tijdelijke aanduiding voor voettekst 2">
            <a:extLst>
              <a:ext uri="{FF2B5EF4-FFF2-40B4-BE49-F238E27FC236}">
                <a16:creationId xmlns:a16="http://schemas.microsoft.com/office/drawing/2014/main" id="{51F1EB4B-09D1-534E-884A-EE108427DD8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7E3CB774-4D64-5F4D-8606-6C468202740B}"/>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1567489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76E771-6CBF-6E4C-AB81-A1B949B314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8710D3A-0084-2A44-A6D7-8E172C189E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Klikken om de tekststijl van het model te bewerken
Tweede niveau
Derde niveau
Vierde niveau
Vijfde niveau</a:t>
            </a:r>
          </a:p>
        </p:txBody>
      </p:sp>
      <p:sp>
        <p:nvSpPr>
          <p:cNvPr id="4" name="Tijdelijke aanduiding voor tekst 3">
            <a:extLst>
              <a:ext uri="{FF2B5EF4-FFF2-40B4-BE49-F238E27FC236}">
                <a16:creationId xmlns:a16="http://schemas.microsoft.com/office/drawing/2014/main" id="{06A50256-F81B-1345-BB32-54D134AF06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8E7F6D33-1327-7340-885E-392C4AA0C13B}"/>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6" name="Tijdelijke aanduiding voor voettekst 5">
            <a:extLst>
              <a:ext uri="{FF2B5EF4-FFF2-40B4-BE49-F238E27FC236}">
                <a16:creationId xmlns:a16="http://schemas.microsoft.com/office/drawing/2014/main" id="{EEE41EE9-DB7B-9140-B78F-E779E4C7DE0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65535D5-16F6-9840-A5EC-C7809D7C1AB0}"/>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672464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094271-DF8E-EA44-BE69-51DE0315ACE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E872BA6-333B-784D-9E30-0AA6BD394D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C2110C0-51DF-B349-BA26-47CA078F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D816AA3B-EE03-7247-959E-0A930E1934B2}"/>
              </a:ext>
            </a:extLst>
          </p:cNvPr>
          <p:cNvSpPr>
            <a:spLocks noGrp="1"/>
          </p:cNvSpPr>
          <p:nvPr>
            <p:ph type="dt" sz="half" idx="10"/>
          </p:nvPr>
        </p:nvSpPr>
        <p:spPr/>
        <p:txBody>
          <a:bodyPr/>
          <a:lstStyle/>
          <a:p>
            <a:fld id="{C36A9968-9486-FC4A-A9D7-54D41918F416}" type="datetimeFigureOut">
              <a:rPr lang="nl-NL" smtClean="0"/>
              <a:t>18-03-19</a:t>
            </a:fld>
            <a:endParaRPr lang="nl-NL"/>
          </a:p>
        </p:txBody>
      </p:sp>
      <p:sp>
        <p:nvSpPr>
          <p:cNvPr id="6" name="Tijdelijke aanduiding voor voettekst 5">
            <a:extLst>
              <a:ext uri="{FF2B5EF4-FFF2-40B4-BE49-F238E27FC236}">
                <a16:creationId xmlns:a16="http://schemas.microsoft.com/office/drawing/2014/main" id="{69492E7F-F416-A848-9183-60623530B0C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A7DBD40-10E4-D042-AAA1-664D6B447D4A}"/>
              </a:ext>
            </a:extLst>
          </p:cNvPr>
          <p:cNvSpPr>
            <a:spLocks noGrp="1"/>
          </p:cNvSpPr>
          <p:nvPr>
            <p:ph type="sldNum" sz="quarter" idx="12"/>
          </p:nvPr>
        </p:nvSpPr>
        <p:spPr/>
        <p:txBody>
          <a:bodyPr/>
          <a:lstStyle/>
          <a:p>
            <a:fld id="{23A8765C-3385-A445-A784-AEC6ACA5B20F}" type="slidenum">
              <a:rPr lang="nl-NL" smtClean="0"/>
              <a:t>‹nr.›</a:t>
            </a:fld>
            <a:endParaRPr lang="nl-NL"/>
          </a:p>
        </p:txBody>
      </p:sp>
    </p:spTree>
    <p:extLst>
      <p:ext uri="{BB962C8B-B14F-4D97-AF65-F5344CB8AC3E}">
        <p14:creationId xmlns:p14="http://schemas.microsoft.com/office/powerpoint/2010/main" val="2858973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20DEEC6-2268-A848-BC4C-72D45945F4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E89CA8F-DBA6-F146-845C-66702EFE3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709FF4C7-2959-2A45-A945-C6176AFBDA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A9968-9486-FC4A-A9D7-54D41918F416}" type="datetimeFigureOut">
              <a:rPr lang="nl-NL" smtClean="0"/>
              <a:t>18-03-19</a:t>
            </a:fld>
            <a:endParaRPr lang="nl-NL"/>
          </a:p>
        </p:txBody>
      </p:sp>
      <p:sp>
        <p:nvSpPr>
          <p:cNvPr id="5" name="Tijdelijke aanduiding voor voettekst 4">
            <a:extLst>
              <a:ext uri="{FF2B5EF4-FFF2-40B4-BE49-F238E27FC236}">
                <a16:creationId xmlns:a16="http://schemas.microsoft.com/office/drawing/2014/main" id="{CC0A50F0-0E1C-3F47-A46B-346A8F0987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58839E2-FE24-4043-AEB7-3B195E44DB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A8765C-3385-A445-A784-AEC6ACA5B20F}" type="slidenum">
              <a:rPr lang="nl-NL" smtClean="0"/>
              <a:t>‹nr.›</a:t>
            </a:fld>
            <a:endParaRPr lang="nl-NL"/>
          </a:p>
        </p:txBody>
      </p:sp>
    </p:spTree>
    <p:extLst>
      <p:ext uri="{BB962C8B-B14F-4D97-AF65-F5344CB8AC3E}">
        <p14:creationId xmlns:p14="http://schemas.microsoft.com/office/powerpoint/2010/main" val="2482315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34997" y="1063217"/>
            <a:ext cx="6822925" cy="5047536"/>
          </a:xfrm>
          <a:prstGeom prst="rect">
            <a:avLst/>
          </a:prstGeom>
          <a:noFill/>
        </p:spPr>
        <p:txBody>
          <a:bodyPr wrap="square" lIns="90000" rtlCol="0">
            <a:spAutoFit/>
          </a:bodyPr>
          <a:lstStyle/>
          <a:p>
            <a:pPr marL="285750" indent="-285750">
              <a:buFont typeface="Arial"/>
              <a:buChar char="•"/>
            </a:pPr>
            <a:r>
              <a:rPr lang="en-US" sz="1600" dirty="0" err="1"/>
              <a:t>Wellicht</a:t>
            </a:r>
            <a:r>
              <a:rPr lang="en-US" sz="1600" dirty="0"/>
              <a:t> </a:t>
            </a:r>
            <a:r>
              <a:rPr lang="en-US" sz="1600" dirty="0" err="1"/>
              <a:t>zijn</a:t>
            </a:r>
            <a:r>
              <a:rPr lang="en-US" sz="1600" dirty="0"/>
              <a:t> labels </a:t>
            </a:r>
            <a:r>
              <a:rPr lang="en-US" sz="1600" dirty="0" err="1"/>
              <a:t>ooit</a:t>
            </a:r>
            <a:r>
              <a:rPr lang="en-US" sz="1600" dirty="0"/>
              <a:t> </a:t>
            </a:r>
            <a:r>
              <a:rPr lang="en-US" sz="1600" dirty="0" err="1"/>
              <a:t>verzonnen</a:t>
            </a:r>
            <a:r>
              <a:rPr lang="en-US" sz="1600" dirty="0"/>
              <a:t> om </a:t>
            </a:r>
            <a:r>
              <a:rPr lang="en-US" sz="1600" dirty="0" err="1"/>
              <a:t>te</a:t>
            </a:r>
            <a:r>
              <a:rPr lang="en-US" sz="1600" dirty="0"/>
              <a:t> </a:t>
            </a:r>
            <a:r>
              <a:rPr lang="en-US" sz="1600" dirty="0" err="1"/>
              <a:t>begrijpen</a:t>
            </a:r>
            <a:r>
              <a:rPr lang="en-US" sz="1600" dirty="0"/>
              <a:t>, in het </a:t>
            </a:r>
            <a:r>
              <a:rPr lang="en-US" sz="1600" dirty="0" err="1"/>
              <a:t>huidige</a:t>
            </a:r>
            <a:r>
              <a:rPr lang="en-US" sz="1600" dirty="0"/>
              <a:t> </a:t>
            </a:r>
            <a:r>
              <a:rPr lang="en-US" sz="1600" dirty="0" err="1"/>
              <a:t>tijdsgewricht</a:t>
            </a:r>
            <a:r>
              <a:rPr lang="en-US" sz="1600" dirty="0"/>
              <a:t> </a:t>
            </a:r>
            <a:r>
              <a:rPr lang="en-US" sz="1600" dirty="0" err="1"/>
              <a:t>zijn</a:t>
            </a:r>
            <a:r>
              <a:rPr lang="en-US" sz="1600" dirty="0"/>
              <a:t> labels in de </a:t>
            </a:r>
            <a:r>
              <a:rPr lang="en-US" sz="1600" dirty="0" err="1"/>
              <a:t>eerste</a:t>
            </a:r>
            <a:r>
              <a:rPr lang="en-US" sz="1600" dirty="0"/>
              <a:t> </a:t>
            </a:r>
            <a:r>
              <a:rPr lang="en-US" sz="1600" dirty="0" err="1"/>
              <a:t>plaats</a:t>
            </a:r>
            <a:r>
              <a:rPr lang="en-US" sz="1600" dirty="0"/>
              <a:t> </a:t>
            </a:r>
            <a:r>
              <a:rPr lang="en-US" sz="1600" dirty="0" err="1"/>
              <a:t>ter</a:t>
            </a:r>
            <a:r>
              <a:rPr lang="en-US" sz="1600" dirty="0"/>
              <a:t> </a:t>
            </a:r>
            <a:r>
              <a:rPr lang="en-US" sz="1600" dirty="0" err="1"/>
              <a:t>ondersteuning</a:t>
            </a:r>
            <a:r>
              <a:rPr lang="en-US" sz="1600" dirty="0"/>
              <a:t> van de </a:t>
            </a:r>
            <a:r>
              <a:rPr lang="en-US" sz="1600" dirty="0" err="1"/>
              <a:t>hulpverleners</a:t>
            </a:r>
            <a:r>
              <a:rPr lang="en-US" sz="1600" dirty="0"/>
              <a:t>, </a:t>
            </a:r>
            <a:r>
              <a:rPr lang="en-US" sz="1600" dirty="0" err="1"/>
              <a:t>gericht</a:t>
            </a:r>
            <a:r>
              <a:rPr lang="en-US" sz="1600" dirty="0"/>
              <a:t> op diagnose om </a:t>
            </a:r>
            <a:r>
              <a:rPr lang="en-US" sz="1600" dirty="0" err="1"/>
              <a:t>bijvoorbeeld</a:t>
            </a:r>
            <a:r>
              <a:rPr lang="en-US" sz="1600" dirty="0"/>
              <a:t> </a:t>
            </a:r>
            <a:r>
              <a:rPr lang="en-US" sz="1600" dirty="0" err="1"/>
              <a:t>een</a:t>
            </a:r>
            <a:r>
              <a:rPr lang="en-US" sz="1600" dirty="0"/>
              <a:t> </a:t>
            </a:r>
            <a:r>
              <a:rPr lang="en-US" sz="1600" dirty="0" err="1"/>
              <a:t>behandelplan</a:t>
            </a:r>
            <a:r>
              <a:rPr lang="en-US" sz="1600" dirty="0"/>
              <a:t> op e </a:t>
            </a:r>
            <a:r>
              <a:rPr lang="en-US" sz="1600" dirty="0" err="1"/>
              <a:t>stellen</a:t>
            </a:r>
            <a:r>
              <a:rPr lang="en-US" sz="1600" dirty="0"/>
              <a:t> of </a:t>
            </a:r>
            <a:r>
              <a:rPr lang="en-US" sz="1600" dirty="0" err="1"/>
              <a:t>een</a:t>
            </a:r>
            <a:r>
              <a:rPr lang="en-US" sz="1600" dirty="0"/>
              <a:t> </a:t>
            </a:r>
            <a:r>
              <a:rPr lang="en-US" sz="1600" dirty="0" err="1"/>
              <a:t>besluit</a:t>
            </a:r>
            <a:r>
              <a:rPr lang="en-US" sz="1600" dirty="0"/>
              <a:t> </a:t>
            </a:r>
            <a:r>
              <a:rPr lang="en-US" sz="1600" dirty="0" err="1"/>
              <a:t>te</a:t>
            </a:r>
            <a:r>
              <a:rPr lang="en-US" sz="1600" dirty="0"/>
              <a:t> </a:t>
            </a:r>
            <a:r>
              <a:rPr lang="en-US" sz="1600" dirty="0" err="1"/>
              <a:t>nemen</a:t>
            </a:r>
            <a:r>
              <a:rPr lang="en-US" sz="1600" dirty="0"/>
              <a:t> over </a:t>
            </a:r>
            <a:r>
              <a:rPr lang="en-US" sz="1600" dirty="0" err="1"/>
              <a:t>plaatsing</a:t>
            </a:r>
            <a:r>
              <a:rPr lang="en-US" sz="1600" dirty="0"/>
              <a:t>.</a:t>
            </a:r>
          </a:p>
          <a:p>
            <a:pPr marL="285750" indent="-285750">
              <a:buFont typeface="Arial"/>
              <a:buChar char="•"/>
            </a:pPr>
            <a:r>
              <a:rPr lang="en-US" sz="1600" dirty="0" err="1"/>
              <a:t>Een</a:t>
            </a:r>
            <a:r>
              <a:rPr lang="en-US" sz="1600" dirty="0"/>
              <a:t> </a:t>
            </a:r>
            <a:r>
              <a:rPr lang="en-US" sz="1600" dirty="0" err="1"/>
              <a:t>persoonlijkheid</a:t>
            </a:r>
            <a:r>
              <a:rPr lang="en-US" sz="1600" dirty="0"/>
              <a:t> of </a:t>
            </a:r>
            <a:r>
              <a:rPr lang="en-US" sz="1600" dirty="0" err="1"/>
              <a:t>ziekte</a:t>
            </a:r>
            <a:r>
              <a:rPr lang="en-US" sz="1600" dirty="0"/>
              <a:t> label </a:t>
            </a:r>
            <a:r>
              <a:rPr lang="en-US" sz="1600" dirty="0" err="1"/>
              <a:t>heeft</a:t>
            </a:r>
            <a:r>
              <a:rPr lang="en-US" sz="1600" dirty="0"/>
              <a:t> </a:t>
            </a:r>
            <a:r>
              <a:rPr lang="en-US" sz="1600" dirty="0" err="1"/>
              <a:t>een</a:t>
            </a:r>
            <a:r>
              <a:rPr lang="en-US" sz="1600" dirty="0"/>
              <a:t> </a:t>
            </a:r>
            <a:r>
              <a:rPr lang="en-US" sz="1600" dirty="0" err="1"/>
              <a:t>enorm</a:t>
            </a:r>
            <a:r>
              <a:rPr lang="en-US" sz="1600" dirty="0"/>
              <a:t> effect of het </a:t>
            </a:r>
            <a:r>
              <a:rPr lang="en-US" sz="1600" dirty="0" err="1"/>
              <a:t>zelfbeeld</a:t>
            </a:r>
            <a:r>
              <a:rPr lang="en-US" sz="1600" dirty="0"/>
              <a:t> en </a:t>
            </a:r>
            <a:r>
              <a:rPr lang="en-US" sz="1600" dirty="0" err="1"/>
              <a:t>daarmee</a:t>
            </a:r>
            <a:r>
              <a:rPr lang="en-US" sz="1600" dirty="0"/>
              <a:t> op de </a:t>
            </a:r>
            <a:r>
              <a:rPr lang="en-US" sz="1600" dirty="0" err="1"/>
              <a:t>ontwikkeling</a:t>
            </a:r>
            <a:r>
              <a:rPr lang="en-US" sz="1600" dirty="0"/>
              <a:t> van de </a:t>
            </a:r>
            <a:r>
              <a:rPr lang="en-US" sz="1600" dirty="0" err="1"/>
              <a:t>gelabelde</a:t>
            </a:r>
            <a:r>
              <a:rPr lang="en-US" sz="1600" dirty="0"/>
              <a:t> </a:t>
            </a:r>
            <a:r>
              <a:rPr lang="en-US" sz="1600" dirty="0" err="1"/>
              <a:t>persoon</a:t>
            </a:r>
            <a:r>
              <a:rPr lang="en-US" sz="1600" dirty="0"/>
              <a:t>.</a:t>
            </a:r>
          </a:p>
          <a:p>
            <a:pPr marL="742950" lvl="1" indent="-285750">
              <a:buFont typeface="Wingdings" pitchFamily="2" charset="2"/>
              <a:buChar char="Ø"/>
            </a:pPr>
            <a:r>
              <a:rPr lang="en-US" sz="1600" dirty="0"/>
              <a:t>Het </a:t>
            </a:r>
            <a:r>
              <a:rPr lang="en-US" sz="1600" dirty="0" err="1"/>
              <a:t>gevoel</a:t>
            </a:r>
            <a:r>
              <a:rPr lang="en-US" sz="1600" dirty="0"/>
              <a:t> van control </a:t>
            </a:r>
            <a:r>
              <a:rPr lang="en-US" sz="1600" dirty="0" err="1"/>
              <a:t>wordt</a:t>
            </a:r>
            <a:r>
              <a:rPr lang="en-US" sz="1600" dirty="0"/>
              <a:t> </a:t>
            </a:r>
            <a:r>
              <a:rPr lang="en-US" sz="1600" dirty="0" err="1"/>
              <a:t>afgenomen</a:t>
            </a:r>
            <a:r>
              <a:rPr lang="en-US" sz="1600" dirty="0"/>
              <a:t>. </a:t>
            </a:r>
          </a:p>
          <a:p>
            <a:pPr marL="742950" lvl="1" indent="-285750">
              <a:buFont typeface="Wingdings" pitchFamily="2" charset="2"/>
              <a:buChar char="Ø"/>
            </a:pPr>
            <a:r>
              <a:rPr lang="en-US" sz="1600" dirty="0"/>
              <a:t>De </a:t>
            </a:r>
            <a:r>
              <a:rPr lang="en-US" sz="1600" dirty="0" err="1"/>
              <a:t>hulpverlener</a:t>
            </a:r>
            <a:r>
              <a:rPr lang="en-US" sz="1600" dirty="0"/>
              <a:t> </a:t>
            </a:r>
            <a:r>
              <a:rPr lang="en-US" sz="1600" dirty="0" err="1"/>
              <a:t>gaat</a:t>
            </a:r>
            <a:r>
              <a:rPr lang="en-US" sz="1600" dirty="0"/>
              <a:t> nu over je </a:t>
            </a:r>
            <a:r>
              <a:rPr lang="en-US" sz="1600" dirty="0" err="1"/>
              <a:t>leven</a:t>
            </a:r>
            <a:r>
              <a:rPr lang="en-US" sz="1600" dirty="0"/>
              <a:t>. </a:t>
            </a:r>
            <a:r>
              <a:rPr lang="en-US" sz="1600" dirty="0" err="1"/>
              <a:t>Dit</a:t>
            </a:r>
            <a:r>
              <a:rPr lang="en-US" sz="1600" dirty="0"/>
              <a:t> </a:t>
            </a:r>
            <a:r>
              <a:rPr lang="en-US" sz="1600" dirty="0" err="1"/>
              <a:t>leidt</a:t>
            </a:r>
            <a:r>
              <a:rPr lang="en-US" sz="1600" dirty="0"/>
              <a:t> tot learned helplessness of </a:t>
            </a:r>
            <a:r>
              <a:rPr lang="en-US" sz="1600" dirty="0" err="1"/>
              <a:t>agressie</a:t>
            </a:r>
            <a:r>
              <a:rPr lang="en-US" sz="1600" dirty="0"/>
              <a:t>.</a:t>
            </a:r>
          </a:p>
          <a:p>
            <a:pPr marL="742950" lvl="1" indent="-285750">
              <a:buFont typeface="Wingdings" pitchFamily="2" charset="2"/>
              <a:buChar char="Ø"/>
            </a:pPr>
            <a:r>
              <a:rPr lang="en-US" sz="1600" dirty="0" err="1"/>
              <a:t>Vooral</a:t>
            </a:r>
            <a:r>
              <a:rPr lang="en-US" sz="1600" dirty="0"/>
              <a:t> </a:t>
            </a:r>
            <a:r>
              <a:rPr lang="en-US" sz="1600" dirty="0" err="1"/>
              <a:t>doet</a:t>
            </a:r>
            <a:r>
              <a:rPr lang="en-US" sz="1600" dirty="0"/>
              <a:t> </a:t>
            </a:r>
            <a:r>
              <a:rPr lang="en-US" sz="1600" dirty="0" err="1"/>
              <a:t>een</a:t>
            </a:r>
            <a:r>
              <a:rPr lang="en-US" sz="1600" dirty="0"/>
              <a:t> label </a:t>
            </a:r>
            <a:r>
              <a:rPr lang="en-US" sz="1600" dirty="0" err="1"/>
              <a:t>vrijwel</a:t>
            </a:r>
            <a:r>
              <a:rPr lang="en-US" sz="1600" dirty="0"/>
              <a:t> </a:t>
            </a:r>
            <a:r>
              <a:rPr lang="en-US" sz="1600" dirty="0" err="1"/>
              <a:t>elke</a:t>
            </a:r>
            <a:r>
              <a:rPr lang="en-US" sz="1600" dirty="0"/>
              <a:t> </a:t>
            </a:r>
            <a:r>
              <a:rPr lang="en-US" sz="1600" dirty="0" err="1"/>
              <a:t>gelabelde</a:t>
            </a:r>
            <a:r>
              <a:rPr lang="en-US" sz="1600" dirty="0"/>
              <a:t> </a:t>
            </a:r>
            <a:r>
              <a:rPr lang="en-US" sz="1600" dirty="0" err="1"/>
              <a:t>tekort</a:t>
            </a:r>
            <a:r>
              <a:rPr lang="en-US" sz="1600" dirty="0"/>
              <a:t> en </a:t>
            </a:r>
            <a:r>
              <a:rPr lang="en-US" sz="1600" dirty="0" err="1"/>
              <a:t>worden</a:t>
            </a:r>
            <a:r>
              <a:rPr lang="en-US" sz="1600" dirty="0"/>
              <a:t> </a:t>
            </a:r>
            <a:r>
              <a:rPr lang="en-US" sz="1600" dirty="0" err="1"/>
              <a:t>ontwikkelmodelijkheden</a:t>
            </a:r>
            <a:r>
              <a:rPr lang="en-US" sz="1600" dirty="0"/>
              <a:t> </a:t>
            </a:r>
            <a:r>
              <a:rPr lang="en-US" sz="1600" dirty="0" err="1"/>
              <a:t>daardoor</a:t>
            </a:r>
            <a:r>
              <a:rPr lang="en-US" sz="1600" dirty="0"/>
              <a:t> </a:t>
            </a:r>
            <a:r>
              <a:rPr lang="en-US" sz="1600" dirty="0" err="1"/>
              <a:t>beperkt</a:t>
            </a:r>
            <a:r>
              <a:rPr lang="en-US" sz="1600" dirty="0"/>
              <a:t> </a:t>
            </a:r>
            <a:r>
              <a:rPr lang="en-US" sz="1600" dirty="0" err="1"/>
              <a:t>benut</a:t>
            </a:r>
            <a:r>
              <a:rPr lang="en-US" sz="1600" dirty="0"/>
              <a:t>. De labels </a:t>
            </a:r>
            <a:r>
              <a:rPr lang="en-US" sz="1600" dirty="0" err="1"/>
              <a:t>zijn</a:t>
            </a:r>
            <a:r>
              <a:rPr lang="en-US" sz="1600" dirty="0"/>
              <a:t> </a:t>
            </a:r>
            <a:r>
              <a:rPr lang="en-US" sz="1600" dirty="0" err="1"/>
              <a:t>gebaseerd</a:t>
            </a:r>
            <a:r>
              <a:rPr lang="en-US" sz="1600" dirty="0"/>
              <a:t> op extreme </a:t>
            </a:r>
            <a:r>
              <a:rPr lang="en-US" sz="1600" dirty="0" err="1"/>
              <a:t>persoonlijkheidstypen</a:t>
            </a:r>
            <a:r>
              <a:rPr lang="en-US" sz="1600" dirty="0"/>
              <a:t>, </a:t>
            </a:r>
            <a:r>
              <a:rPr lang="en-US" sz="1600" dirty="0" err="1"/>
              <a:t>en</a:t>
            </a:r>
            <a:r>
              <a:rPr lang="en-US" sz="1600" dirty="0"/>
              <a:t> is </a:t>
            </a:r>
            <a:r>
              <a:rPr lang="en-US" sz="1600" dirty="0" err="1"/>
              <a:t>er</a:t>
            </a:r>
            <a:r>
              <a:rPr lang="en-US" sz="1600" dirty="0"/>
              <a:t> </a:t>
            </a:r>
            <a:r>
              <a:rPr lang="en-US" sz="1600" dirty="0" err="1"/>
              <a:t>nog</a:t>
            </a:r>
            <a:r>
              <a:rPr lang="en-US" sz="1600" dirty="0"/>
              <a:t> </a:t>
            </a:r>
            <a:r>
              <a:rPr lang="en-US" sz="1600" dirty="0" err="1"/>
              <a:t>weinig</a:t>
            </a:r>
            <a:r>
              <a:rPr lang="en-US" sz="1600" dirty="0"/>
              <a:t> </a:t>
            </a:r>
            <a:r>
              <a:rPr lang="en-US" sz="1600" dirty="0" err="1"/>
              <a:t>oog</a:t>
            </a:r>
            <a:r>
              <a:rPr lang="en-US" sz="1600" dirty="0"/>
              <a:t> </a:t>
            </a:r>
            <a:r>
              <a:rPr lang="en-US" sz="1600" dirty="0" err="1"/>
              <a:t>voor</a:t>
            </a:r>
            <a:r>
              <a:rPr lang="en-US" sz="1600" dirty="0"/>
              <a:t> </a:t>
            </a:r>
            <a:r>
              <a:rPr lang="en-US" sz="1600" dirty="0" err="1"/>
              <a:t>variatie</a:t>
            </a:r>
            <a:r>
              <a:rPr lang="en-US" sz="1600" dirty="0"/>
              <a:t>. </a:t>
            </a:r>
            <a:r>
              <a:rPr lang="en-US" sz="1600" dirty="0" err="1"/>
              <a:t>Mensen</a:t>
            </a:r>
            <a:r>
              <a:rPr lang="en-US" sz="1600" dirty="0"/>
              <a:t> met </a:t>
            </a:r>
            <a:r>
              <a:rPr lang="en-US" sz="1600" dirty="0" err="1"/>
              <a:t>gelabelde</a:t>
            </a:r>
            <a:r>
              <a:rPr lang="en-US" sz="1600" dirty="0"/>
              <a:t> </a:t>
            </a:r>
            <a:r>
              <a:rPr lang="en-US" sz="1600" dirty="0" err="1"/>
              <a:t>karakteristieken</a:t>
            </a:r>
            <a:r>
              <a:rPr lang="en-US" sz="1600" dirty="0"/>
              <a:t> </a:t>
            </a:r>
            <a:r>
              <a:rPr lang="en-US" sz="1600" dirty="0" err="1"/>
              <a:t>hebben</a:t>
            </a:r>
            <a:r>
              <a:rPr lang="en-US" sz="1600" dirty="0"/>
              <a:t>, </a:t>
            </a:r>
            <a:r>
              <a:rPr lang="en-US" sz="1600" dirty="0" err="1"/>
              <a:t>hebben</a:t>
            </a:r>
            <a:r>
              <a:rPr lang="en-US" sz="1600" dirty="0"/>
              <a:t> </a:t>
            </a:r>
            <a:r>
              <a:rPr lang="en-US" sz="1600" dirty="0" err="1"/>
              <a:t>grote</a:t>
            </a:r>
            <a:r>
              <a:rPr lang="en-US" sz="1600" dirty="0"/>
              <a:t> </a:t>
            </a:r>
            <a:r>
              <a:rPr lang="en-US" sz="1600" dirty="0" err="1"/>
              <a:t>diversiteit</a:t>
            </a:r>
            <a:r>
              <a:rPr lang="en-US" sz="1600" dirty="0"/>
              <a:t> </a:t>
            </a:r>
            <a:r>
              <a:rPr lang="en-US" sz="1600" dirty="0" err="1"/>
              <a:t>aan</a:t>
            </a:r>
            <a:r>
              <a:rPr lang="en-US" sz="1600" dirty="0"/>
              <a:t> </a:t>
            </a:r>
            <a:r>
              <a:rPr lang="en-US" sz="1600" dirty="0" err="1"/>
              <a:t>andere</a:t>
            </a:r>
            <a:r>
              <a:rPr lang="en-US" sz="1600" dirty="0"/>
              <a:t> </a:t>
            </a:r>
            <a:r>
              <a:rPr lang="en-US" sz="1600" dirty="0" err="1"/>
              <a:t>karakteristieken</a:t>
            </a:r>
            <a:r>
              <a:rPr lang="en-US" sz="1600" dirty="0"/>
              <a:t> die </a:t>
            </a:r>
            <a:r>
              <a:rPr lang="en-US" sz="1600" dirty="0" err="1"/>
              <a:t>hun</a:t>
            </a:r>
            <a:r>
              <a:rPr lang="en-US" sz="1600" dirty="0"/>
              <a:t> in </a:t>
            </a:r>
            <a:r>
              <a:rPr lang="en-US" sz="1600" dirty="0" err="1"/>
              <a:t>staat</a:t>
            </a:r>
            <a:r>
              <a:rPr lang="en-US" sz="1600" dirty="0"/>
              <a:t> </a:t>
            </a:r>
            <a:r>
              <a:rPr lang="en-US" sz="1600" dirty="0" err="1"/>
              <a:t>stellen</a:t>
            </a:r>
            <a:r>
              <a:rPr lang="en-US" sz="1600" dirty="0"/>
              <a:t> op </a:t>
            </a:r>
            <a:r>
              <a:rPr lang="en-US" sz="1600" dirty="0" err="1"/>
              <a:t>een</a:t>
            </a:r>
            <a:r>
              <a:rPr lang="en-US" sz="1600" dirty="0"/>
              <a:t> eigen </a:t>
            </a:r>
            <a:r>
              <a:rPr lang="en-US" sz="1600" dirty="0" err="1"/>
              <a:t>manier</a:t>
            </a:r>
            <a:r>
              <a:rPr lang="en-US" sz="1600" dirty="0"/>
              <a:t> </a:t>
            </a:r>
            <a:r>
              <a:rPr lang="en-US" sz="1600" dirty="0" err="1"/>
              <a:t>te</a:t>
            </a:r>
            <a:r>
              <a:rPr lang="en-US" sz="1600" dirty="0"/>
              <a:t> </a:t>
            </a:r>
            <a:r>
              <a:rPr lang="en-US" sz="1600" dirty="0" err="1"/>
              <a:t>copen</a:t>
            </a:r>
            <a:r>
              <a:rPr lang="en-US" sz="1600" dirty="0"/>
              <a:t> met de </a:t>
            </a:r>
            <a:r>
              <a:rPr lang="en-US" sz="1600" dirty="0" err="1"/>
              <a:t>voor</a:t>
            </a:r>
            <a:r>
              <a:rPr lang="en-US" sz="1600" dirty="0"/>
              <a:t> hen </a:t>
            </a:r>
            <a:r>
              <a:rPr lang="en-US" sz="1600" dirty="0" err="1"/>
              <a:t>weerbarstige</a:t>
            </a:r>
            <a:r>
              <a:rPr lang="en-US" sz="1600" dirty="0"/>
              <a:t> </a:t>
            </a:r>
            <a:r>
              <a:rPr lang="en-US" sz="1600" dirty="0" err="1"/>
              <a:t>realiteit</a:t>
            </a:r>
            <a:r>
              <a:rPr lang="en-US" sz="1600" dirty="0"/>
              <a:t>. </a:t>
            </a:r>
            <a:r>
              <a:rPr lang="en-US" sz="1600" dirty="0" err="1"/>
              <a:t>M.a.w</a:t>
            </a:r>
            <a:r>
              <a:rPr lang="en-US" sz="1600" dirty="0"/>
              <a:t>. </a:t>
            </a:r>
            <a:r>
              <a:rPr lang="en-US" sz="1600" dirty="0" err="1"/>
              <a:t>er</a:t>
            </a:r>
            <a:r>
              <a:rPr lang="en-US" sz="1600" dirty="0"/>
              <a:t> is net zo </a:t>
            </a:r>
            <a:r>
              <a:rPr lang="en-US" sz="1600" dirty="0" err="1"/>
              <a:t>veel</a:t>
            </a:r>
            <a:r>
              <a:rPr lang="en-US" sz="1600" dirty="0"/>
              <a:t> </a:t>
            </a:r>
            <a:r>
              <a:rPr lang="en-US" sz="1600" dirty="0" err="1"/>
              <a:t>diversiteit</a:t>
            </a:r>
            <a:r>
              <a:rPr lang="en-US" sz="1600" dirty="0"/>
              <a:t> in </a:t>
            </a:r>
            <a:r>
              <a:rPr lang="en-US" sz="1600" dirty="0" err="1"/>
              <a:t>autistisch</a:t>
            </a:r>
            <a:r>
              <a:rPr lang="en-US" sz="1600" dirty="0"/>
              <a:t> </a:t>
            </a:r>
            <a:r>
              <a:rPr lang="en-US" sz="1600" dirty="0" err="1"/>
              <a:t>en</a:t>
            </a:r>
            <a:r>
              <a:rPr lang="en-US" sz="1600" dirty="0"/>
              <a:t> </a:t>
            </a:r>
            <a:r>
              <a:rPr lang="en-US" sz="1600" dirty="0" err="1"/>
              <a:t>psychopahiisch</a:t>
            </a:r>
            <a:r>
              <a:rPr lang="en-US" sz="1600" dirty="0"/>
              <a:t> </a:t>
            </a:r>
            <a:r>
              <a:rPr lang="en-US" sz="1600" dirty="0" err="1"/>
              <a:t>aangelegde</a:t>
            </a:r>
            <a:r>
              <a:rPr lang="en-US" sz="1600" dirty="0"/>
              <a:t> </a:t>
            </a:r>
            <a:r>
              <a:rPr lang="en-US" sz="1600" dirty="0" err="1"/>
              <a:t>mensen</a:t>
            </a:r>
            <a:r>
              <a:rPr lang="en-US" sz="1600" dirty="0"/>
              <a:t> </a:t>
            </a:r>
            <a:r>
              <a:rPr lang="en-US" sz="1600" dirty="0" err="1"/>
              <a:t>als</a:t>
            </a:r>
            <a:r>
              <a:rPr lang="en-US" sz="1600" dirty="0"/>
              <a:t> </a:t>
            </a:r>
            <a:r>
              <a:rPr lang="en-US" sz="1600" dirty="0" err="1"/>
              <a:t>er</a:t>
            </a:r>
            <a:r>
              <a:rPr lang="en-US" sz="1600" dirty="0"/>
              <a:t> is in ‘</a:t>
            </a:r>
            <a:r>
              <a:rPr lang="en-US" sz="1600" dirty="0" err="1"/>
              <a:t>normale</a:t>
            </a:r>
            <a:r>
              <a:rPr lang="en-US" sz="1600" dirty="0"/>
              <a:t>’ </a:t>
            </a:r>
            <a:r>
              <a:rPr lang="en-US" sz="1600" dirty="0" err="1"/>
              <a:t>mensen</a:t>
            </a:r>
            <a:r>
              <a:rPr lang="en-US" sz="1600" dirty="0"/>
              <a:t>. The </a:t>
            </a:r>
            <a:r>
              <a:rPr lang="en-US" sz="1600" b="1" dirty="0"/>
              <a:t>variables of their reality </a:t>
            </a:r>
            <a:r>
              <a:rPr lang="en-US" sz="1600" dirty="0" err="1"/>
              <a:t>zijn</a:t>
            </a:r>
            <a:r>
              <a:rPr lang="en-US" sz="1600" dirty="0"/>
              <a:t> </a:t>
            </a:r>
            <a:r>
              <a:rPr lang="en-US" sz="1600" dirty="0" err="1"/>
              <a:t>zeer</a:t>
            </a:r>
            <a:r>
              <a:rPr lang="en-US" sz="1600" dirty="0"/>
              <a:t> divers en </a:t>
            </a:r>
            <a:r>
              <a:rPr lang="en-US" sz="1600" dirty="0" err="1"/>
              <a:t>kunnen</a:t>
            </a:r>
            <a:r>
              <a:rPr lang="en-US" sz="1600" dirty="0"/>
              <a:t> </a:t>
            </a:r>
            <a:r>
              <a:rPr lang="en-US" sz="1600" dirty="0" err="1"/>
              <a:t>wij</a:t>
            </a:r>
            <a:r>
              <a:rPr lang="en-US" sz="1600" dirty="0"/>
              <a:t> </a:t>
            </a:r>
            <a:r>
              <a:rPr lang="en-US" sz="1600" dirty="0" err="1"/>
              <a:t>niet</a:t>
            </a:r>
            <a:r>
              <a:rPr lang="en-US" sz="1600" dirty="0"/>
              <a:t> </a:t>
            </a:r>
            <a:r>
              <a:rPr lang="en-US" sz="1600" dirty="0" err="1"/>
              <a:t>meten</a:t>
            </a:r>
            <a:r>
              <a:rPr lang="en-US" sz="1600" dirty="0"/>
              <a:t> of </a:t>
            </a:r>
            <a:r>
              <a:rPr lang="en-US" sz="1600" dirty="0" err="1"/>
              <a:t>volledig</a:t>
            </a:r>
            <a:r>
              <a:rPr lang="en-US" sz="1600" dirty="0"/>
              <a:t> </a:t>
            </a:r>
            <a:r>
              <a:rPr lang="en-US" sz="1600" dirty="0" err="1"/>
              <a:t>kennen</a:t>
            </a:r>
            <a:r>
              <a:rPr lang="en-US" sz="1600" dirty="0"/>
              <a:t>. De </a:t>
            </a:r>
            <a:r>
              <a:rPr lang="en-US" sz="1600" dirty="0" err="1"/>
              <a:t>kunst</a:t>
            </a:r>
            <a:r>
              <a:rPr lang="en-US" sz="1600" dirty="0"/>
              <a:t> is </a:t>
            </a:r>
            <a:r>
              <a:rPr lang="en-US" sz="1600" dirty="0" err="1"/>
              <a:t>ieder</a:t>
            </a:r>
            <a:r>
              <a:rPr lang="en-US" sz="1600" dirty="0"/>
              <a:t> </a:t>
            </a:r>
            <a:r>
              <a:rPr lang="en-US" sz="1600" dirty="0" err="1"/>
              <a:t>te</a:t>
            </a:r>
            <a:r>
              <a:rPr lang="en-US" sz="1600" dirty="0"/>
              <a:t> </a:t>
            </a:r>
            <a:r>
              <a:rPr lang="en-US" sz="1600" dirty="0" err="1"/>
              <a:t>laten</a:t>
            </a:r>
            <a:r>
              <a:rPr lang="en-US" sz="1600" dirty="0"/>
              <a:t> </a:t>
            </a:r>
            <a:r>
              <a:rPr lang="en-US" sz="1600" dirty="0" err="1"/>
              <a:t>putten</a:t>
            </a:r>
            <a:r>
              <a:rPr lang="en-US" sz="1600" dirty="0"/>
              <a:t> </a:t>
            </a:r>
            <a:r>
              <a:rPr lang="en-US" sz="1600" dirty="0" err="1"/>
              <a:t>uit</a:t>
            </a:r>
            <a:r>
              <a:rPr lang="en-US" sz="1600" dirty="0"/>
              <a:t> </a:t>
            </a:r>
            <a:r>
              <a:rPr lang="en-US" sz="1600" dirty="0" err="1"/>
              <a:t>zijn</a:t>
            </a:r>
            <a:r>
              <a:rPr lang="en-US" sz="1600" dirty="0"/>
              <a:t> </a:t>
            </a:r>
            <a:r>
              <a:rPr lang="en-US" sz="1600" dirty="0" err="1"/>
              <a:t>mogelijkheden</a:t>
            </a:r>
            <a:r>
              <a:rPr lang="en-US" sz="1600" dirty="0"/>
              <a:t>. </a:t>
            </a:r>
          </a:p>
          <a:p>
            <a:pPr marL="285750" indent="-285750">
              <a:buFont typeface="Arial"/>
              <a:buChar char="•"/>
            </a:pPr>
            <a:endParaRPr lang="en-US" dirty="0"/>
          </a:p>
        </p:txBody>
      </p:sp>
      <p:sp>
        <p:nvSpPr>
          <p:cNvPr id="4" name="TextBox 3"/>
          <p:cNvSpPr txBox="1"/>
          <p:nvPr/>
        </p:nvSpPr>
        <p:spPr>
          <a:xfrm>
            <a:off x="2734996" y="521764"/>
            <a:ext cx="5798994" cy="383940"/>
          </a:xfrm>
          <a:prstGeom prst="rect">
            <a:avLst/>
          </a:prstGeom>
          <a:noFill/>
        </p:spPr>
        <p:txBody>
          <a:bodyPr wrap="square" rtlCol="0">
            <a:spAutoFit/>
          </a:bodyPr>
          <a:lstStyle/>
          <a:p>
            <a:r>
              <a:rPr lang="en-US" b="1" dirty="0"/>
              <a:t>Het </a:t>
            </a:r>
            <a:r>
              <a:rPr lang="en-US" b="1" dirty="0" err="1"/>
              <a:t>gevaar</a:t>
            </a:r>
            <a:r>
              <a:rPr lang="en-US" b="1" dirty="0"/>
              <a:t> van </a:t>
            </a:r>
            <a:r>
              <a:rPr lang="en-US" b="1" dirty="0" err="1"/>
              <a:t>labelen</a:t>
            </a:r>
            <a:endParaRPr lang="en-US" b="1" dirty="0"/>
          </a:p>
        </p:txBody>
      </p:sp>
    </p:spTree>
    <p:extLst>
      <p:ext uri="{BB962C8B-B14F-4D97-AF65-F5344CB8AC3E}">
        <p14:creationId xmlns:p14="http://schemas.microsoft.com/office/powerpoint/2010/main" val="2249054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A1EE8D37-C8B9-B74F-A534-C7370BF9BB53}"/>
              </a:ext>
            </a:extLst>
          </p:cNvPr>
          <p:cNvSpPr/>
          <p:nvPr/>
        </p:nvSpPr>
        <p:spPr>
          <a:xfrm>
            <a:off x="2601408" y="1470596"/>
            <a:ext cx="6953889" cy="2062103"/>
          </a:xfrm>
          <a:prstGeom prst="rect">
            <a:avLst/>
          </a:prstGeom>
        </p:spPr>
        <p:txBody>
          <a:bodyPr wrap="square">
            <a:spAutoFit/>
          </a:bodyPr>
          <a:lstStyle/>
          <a:p>
            <a:r>
              <a:rPr lang="nl-NL" sz="1600" dirty="0">
                <a:latin typeface="Calibri" panose="020F0502020204030204" pitchFamily="34" charset="0"/>
                <a:ea typeface="Calibri" panose="020F0502020204030204" pitchFamily="34" charset="0"/>
                <a:cs typeface="Times New Roman" panose="02020603050405020304" pitchFamily="18" charset="0"/>
              </a:rPr>
              <a:t>Waar het om zou moeten gaan is het levensverhaal van de persoon en mogelijke alternatieve scenario’s, boven tafel te krijgen in termen van ontwikkeling in het verleden en de persoonlijkheidsstructuur van persoon. Dit is de assessment van een expert (psycholoog of psychiater). Op basis van de ingewonnen informatie en duiding projecteert de expert ook zijn verwachtingen naar voren en formuleert de mogelijkheden van ontwikkeling van persoon. Er kunnen verschillende scenario’s geschetst. Testresultaten gebruikt  de expert om de geloofwaardigheid van scenario’s, zowel verleden, heden als toekomst, te onderbouwen. </a:t>
            </a:r>
            <a:endParaRPr lang="nl-NL" sz="1600" dirty="0"/>
          </a:p>
        </p:txBody>
      </p:sp>
      <p:sp>
        <p:nvSpPr>
          <p:cNvPr id="3" name="TextBox 3">
            <a:extLst>
              <a:ext uri="{FF2B5EF4-FFF2-40B4-BE49-F238E27FC236}">
                <a16:creationId xmlns:a16="http://schemas.microsoft.com/office/drawing/2014/main" id="{8D57C1C6-80FF-6341-9412-42CE3F92EED1}"/>
              </a:ext>
            </a:extLst>
          </p:cNvPr>
          <p:cNvSpPr txBox="1"/>
          <p:nvPr/>
        </p:nvSpPr>
        <p:spPr>
          <a:xfrm>
            <a:off x="2734996" y="521764"/>
            <a:ext cx="5798994" cy="383940"/>
          </a:xfrm>
          <a:prstGeom prst="rect">
            <a:avLst/>
          </a:prstGeom>
          <a:noFill/>
        </p:spPr>
        <p:txBody>
          <a:bodyPr wrap="square" rtlCol="0">
            <a:spAutoFit/>
          </a:bodyPr>
          <a:lstStyle/>
          <a:p>
            <a:r>
              <a:rPr lang="en-US" b="1" dirty="0"/>
              <a:t>Assessment van professional</a:t>
            </a:r>
          </a:p>
        </p:txBody>
      </p:sp>
    </p:spTree>
    <p:extLst>
      <p:ext uri="{BB962C8B-B14F-4D97-AF65-F5344CB8AC3E}">
        <p14:creationId xmlns:p14="http://schemas.microsoft.com/office/powerpoint/2010/main" val="419515515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309</Words>
  <Application>Microsoft Macintosh PowerPoint</Application>
  <PresentationFormat>Breedbeeld</PresentationFormat>
  <Paragraphs>8</Paragraphs>
  <Slides>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vt:i4>
      </vt:variant>
    </vt:vector>
  </HeadingPairs>
  <TitlesOfParts>
    <vt:vector size="7" baseType="lpstr">
      <vt:lpstr>Arial</vt:lpstr>
      <vt:lpstr>Calibri</vt:lpstr>
      <vt:lpstr>Calibri Light</vt:lpstr>
      <vt:lpstr>Wingdings</vt:lpstr>
      <vt:lpstr>Kantoorthema</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1</cp:revision>
  <dcterms:created xsi:type="dcterms:W3CDTF">2019-03-18T17:58:30Z</dcterms:created>
  <dcterms:modified xsi:type="dcterms:W3CDTF">2019-03-18T17:59:31Z</dcterms:modified>
</cp:coreProperties>
</file>