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7"/>
  </p:handoutMasterIdLst>
  <p:sldIdLst>
    <p:sldId id="268" r:id="rId2"/>
    <p:sldId id="271" r:id="rId3"/>
    <p:sldId id="269" r:id="rId4"/>
    <p:sldId id="270" r:id="rId5"/>
    <p:sldId id="26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94643"/>
  </p:normalViewPr>
  <p:slideViewPr>
    <p:cSldViewPr snapToGrid="0" snapToObjects="1">
      <p:cViewPr varScale="1">
        <p:scale>
          <a:sx n="116" d="100"/>
          <a:sy n="116" d="100"/>
        </p:scale>
        <p:origin x="192"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9CB40CB-3F65-8B4D-97C8-234C1E9A7A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75B1788-18FD-0145-AEB4-B88FED0AAD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1776D8-BACB-AD42-B9E1-F6E00B9B365F}" type="datetimeFigureOut">
              <a:rPr lang="nl-NL" smtClean="0"/>
              <a:t>10-03-19</a:t>
            </a:fld>
            <a:endParaRPr lang="nl-NL"/>
          </a:p>
        </p:txBody>
      </p:sp>
      <p:sp>
        <p:nvSpPr>
          <p:cNvPr id="4" name="Tijdelijke aanduiding voor voettekst 3">
            <a:extLst>
              <a:ext uri="{FF2B5EF4-FFF2-40B4-BE49-F238E27FC236}">
                <a16:creationId xmlns:a16="http://schemas.microsoft.com/office/drawing/2014/main" id="{68D34FC9-C9CD-D047-A3BE-4DC0FBBA0F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921A60FD-EB7C-9C42-9C5A-A0A9D8C76B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46C6E8-6DCE-7245-B179-6D32DEFBA9C9}" type="slidenum">
              <a:rPr lang="nl-NL" smtClean="0"/>
              <a:t>‹nr.›</a:t>
            </a:fld>
            <a:endParaRPr lang="nl-NL"/>
          </a:p>
        </p:txBody>
      </p:sp>
    </p:spTree>
    <p:extLst>
      <p:ext uri="{BB962C8B-B14F-4D97-AF65-F5344CB8AC3E}">
        <p14:creationId xmlns:p14="http://schemas.microsoft.com/office/powerpoint/2010/main" val="22230006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p:txBody>
          <a:bodyPr/>
          <a:lstStyle/>
          <a:p>
            <a:fld id="{85B20523-9F4E-2948-BE18-183D4354C3B7}"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99261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85B20523-9F4E-2948-BE18-183D4354C3B7}"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84827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85B20523-9F4E-2948-BE18-183D4354C3B7}"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82208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85B20523-9F4E-2948-BE18-183D4354C3B7}"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88455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p>
            <a:fld id="{85B20523-9F4E-2948-BE18-183D4354C3B7}"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317144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p:txBody>
          <a:bodyPr/>
          <a:lstStyle/>
          <a:p>
            <a:fld id="{85B20523-9F4E-2948-BE18-183D4354C3B7}"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71016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p:txBody>
          <a:bodyPr/>
          <a:lstStyle/>
          <a:p>
            <a:fld id="{85B20523-9F4E-2948-BE18-183D4354C3B7}" type="datetimeFigureOut">
              <a:rPr lang="en-US" smtClean="0"/>
              <a:t>3/7/19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4287527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85B20523-9F4E-2948-BE18-183D4354C3B7}" type="datetimeFigureOut">
              <a:rPr lang="en-US" smtClean="0"/>
              <a:t>3/7/19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210682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20523-9F4E-2948-BE18-183D4354C3B7}" type="datetimeFigureOut">
              <a:rPr lang="en-US" smtClean="0"/>
              <a:t>3/7/19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178480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85B20523-9F4E-2948-BE18-183D4354C3B7}"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265377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85B20523-9F4E-2948-BE18-183D4354C3B7}"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6682-3408-3E4C-A49D-FF702DE2DBE9}" type="slidenum">
              <a:rPr lang="en-US" smtClean="0"/>
              <a:t>‹nr.›</a:t>
            </a:fld>
            <a:endParaRPr lang="en-US"/>
          </a:p>
        </p:txBody>
      </p:sp>
    </p:spTree>
    <p:extLst>
      <p:ext uri="{BB962C8B-B14F-4D97-AF65-F5344CB8AC3E}">
        <p14:creationId xmlns:p14="http://schemas.microsoft.com/office/powerpoint/2010/main" val="309580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0523-9F4E-2948-BE18-183D4354C3B7}" type="datetimeFigureOut">
              <a:rPr lang="en-US" smtClean="0"/>
              <a:t>3/7/19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6682-3408-3E4C-A49D-FF702DE2DBE9}" type="slidenum">
              <a:rPr lang="en-US" smtClean="0"/>
              <a:t>‹nr.›</a:t>
            </a:fld>
            <a:endParaRPr lang="en-US"/>
          </a:p>
        </p:txBody>
      </p:sp>
    </p:spTree>
    <p:extLst>
      <p:ext uri="{BB962C8B-B14F-4D97-AF65-F5344CB8AC3E}">
        <p14:creationId xmlns:p14="http://schemas.microsoft.com/office/powerpoint/2010/main" val="288093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AD6BE62-9625-AC4C-AFCC-D4B0606E02C0}"/>
              </a:ext>
            </a:extLst>
          </p:cNvPr>
          <p:cNvSpPr/>
          <p:nvPr/>
        </p:nvSpPr>
        <p:spPr>
          <a:xfrm>
            <a:off x="1261432" y="872556"/>
            <a:ext cx="6858000" cy="5314275"/>
          </a:xfrm>
          <a:prstGeom prst="rect">
            <a:avLst/>
          </a:prstGeom>
        </p:spPr>
        <p:txBody>
          <a:bodyPr wrap="square">
            <a:spAutoFit/>
          </a:bodyPr>
          <a:lstStyle/>
          <a:p>
            <a:pPr>
              <a:spcBef>
                <a:spcPts val="200"/>
              </a:spcBef>
              <a:spcAft>
                <a:spcPts val="0"/>
              </a:spcAft>
            </a:pPr>
            <a:r>
              <a:rPr lang="nl-NL" sz="1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Casus 1: Jehova ouders / NSS</a:t>
            </a:r>
          </a:p>
          <a:p>
            <a:pPr>
              <a:spcBef>
                <a:spcPts val="200"/>
              </a:spcBef>
              <a:spcAft>
                <a:spcPts val="0"/>
              </a:spcAft>
            </a:pPr>
            <a:r>
              <a:rPr lang="nl-NL" sz="14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Feiten: </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Leeftijd ten tijde delict: 22 jaar</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Delict: zedenmisdrijf; exhibitionisme &amp; poging tot ontucht met minderjarige</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Ouders; middelste van 5 kinderen; enige jongen; </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Ouders uit elkaar toen baby was; alle kinderen bij moeder; gestrest gezin</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Isolement en verwaarlozing; Woont sinds maand op zichzelf; nooit geleerd voor zichzelf te zorgen</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Zou als mannelijke hoer willen werken; heeft veel behoefte aan seks; wordt verliefd op vrouwen en wil seks met mannen</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Meewerkend aan onderzoek</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Gestopt met medicijn </a:t>
            </a:r>
            <a:r>
              <a:rPr lang="nl-NL" sz="1400" dirty="0" err="1">
                <a:latin typeface="Calibri" panose="020F0502020204030204" pitchFamily="34" charset="0"/>
                <a:ea typeface="Calibri" panose="020F0502020204030204" pitchFamily="34" charset="0"/>
                <a:cs typeface="Times New Roman" panose="02020603050405020304" pitchFamily="18" charset="0"/>
              </a:rPr>
              <a:t>Semap</a:t>
            </a:r>
            <a:r>
              <a:rPr lang="nl-NL" sz="1400" dirty="0">
                <a:latin typeface="Calibri" panose="020F0502020204030204" pitchFamily="34" charset="0"/>
                <a:ea typeface="Calibri" panose="020F0502020204030204" pitchFamily="34" charset="0"/>
                <a:cs typeface="Times New Roman" panose="02020603050405020304" pitchFamily="18" charset="0"/>
              </a:rPr>
              <a:t> voor psychose met akoestische hallucinaties; sindsdien geen psychotische klachten</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Drugs en alcoholgebruik in verleden en actueel</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Zich bewust dat gebeurtenissen op verschillende manieren zijn te interpreteren en dat dat van zijn stemming afhangt. Zegt zichzelf proberen moed in te praten door positieve interpretatie van gebeurtenissen in het verleden.</a:t>
            </a:r>
          </a:p>
          <a:p>
            <a:pPr lvl="0">
              <a:spcAft>
                <a:spcPts val="0"/>
              </a:spcAft>
            </a:pP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a:spcBef>
                <a:spcPts val="200"/>
              </a:spcBef>
              <a:spcAft>
                <a:spcPts val="0"/>
              </a:spcAft>
            </a:pPr>
            <a:r>
              <a:rPr lang="nl-NL" sz="14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Inschatting:</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Gevoelig en al jong outsider; in jeugd waarschijnlijk al vermijdingsgedrag ontwikkeld met als gevolg beperkte ervaringen en ontwikkeling. </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Thuis weinig binding en geen manlijke </a:t>
            </a:r>
            <a:r>
              <a:rPr lang="nl-NL" sz="1400" dirty="0" err="1">
                <a:latin typeface="Calibri" panose="020F0502020204030204" pitchFamily="34" charset="0"/>
                <a:ea typeface="Calibri" panose="020F0502020204030204" pitchFamily="34" charset="0"/>
                <a:cs typeface="Times New Roman" panose="02020603050405020304" pitchFamily="18" charset="0"/>
              </a:rPr>
              <a:t>role</a:t>
            </a:r>
            <a:r>
              <a:rPr lang="nl-NL" sz="1400" dirty="0">
                <a:latin typeface="Calibri" panose="020F0502020204030204" pitchFamily="34" charset="0"/>
                <a:ea typeface="Calibri" panose="020F0502020204030204" pitchFamily="34" charset="0"/>
                <a:cs typeface="Times New Roman" panose="02020603050405020304" pitchFamily="18" charset="0"/>
              </a:rPr>
              <a:t> model</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Problemen met seksuele identiteit wellicht o.a. door jeugd in incoherente cultuur</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Huidig isolement, o.a. door vermijdingsgedrag, belemmert ook nu ontwikkeling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718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EF2DA12-7BA9-8F4A-9567-AF270204777D}"/>
              </a:ext>
            </a:extLst>
          </p:cNvPr>
          <p:cNvSpPr/>
          <p:nvPr/>
        </p:nvSpPr>
        <p:spPr>
          <a:xfrm>
            <a:off x="1335795" y="842783"/>
            <a:ext cx="6472410" cy="5047536"/>
          </a:xfrm>
          <a:prstGeom prst="rect">
            <a:avLst/>
          </a:prstGeom>
        </p:spPr>
        <p:txBody>
          <a:bodyPr wrap="square">
            <a:spAutoFit/>
          </a:bodyPr>
          <a:lstStyle/>
          <a:p>
            <a:pPr>
              <a:spcBef>
                <a:spcPts val="200"/>
              </a:spcBef>
              <a:spcAft>
                <a:spcPts val="0"/>
              </a:spcAft>
            </a:pPr>
            <a:endParaRPr lang="nl-NL" sz="14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a:p>
            <a:pPr>
              <a:spcAft>
                <a:spcPts val="0"/>
              </a:spcAft>
            </a:pPr>
            <a:r>
              <a:rPr lang="nl-NL" sz="1400" b="1" i="1" dirty="0">
                <a:latin typeface="Calibri" panose="020F0502020204030204" pitchFamily="34" charset="0"/>
                <a:ea typeface="Calibri" panose="020F0502020204030204" pitchFamily="34" charset="0"/>
                <a:cs typeface="Times New Roman" panose="02020603050405020304" pitchFamily="18" charset="0"/>
              </a:rPr>
              <a:t>Lerend vermogen</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400" i="1" dirty="0">
                <a:latin typeface="Calibri" panose="020F0502020204030204" pitchFamily="34" charset="0"/>
                <a:ea typeface="Calibri" panose="020F0502020204030204" pitchFamily="34" charset="0"/>
                <a:cs typeface="Times New Roman" panose="02020603050405020304" pitchFamily="18" charset="0"/>
              </a:rPr>
              <a:t>Essenties</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Gezien temperament, intelligentie en onafhankelijk denken is voldoende basis lerend vermogen aanwezig</a:t>
            </a:r>
          </a:p>
          <a:p>
            <a:pPr>
              <a:spcAft>
                <a:spcPts val="0"/>
              </a:spcAft>
            </a:pPr>
            <a:r>
              <a:rPr lang="nl-NL" sz="1400" i="1" dirty="0">
                <a:latin typeface="Calibri" panose="020F0502020204030204" pitchFamily="34" charset="0"/>
                <a:ea typeface="Calibri" panose="020F0502020204030204" pitchFamily="34" charset="0"/>
                <a:cs typeface="Times New Roman" panose="02020603050405020304" pitchFamily="18" charset="0"/>
              </a:rPr>
              <a:t>Zelfbeeld en gevoel van veiligheid</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Negatief zelfbeeld en gebrek aan gevoel van veiligheid goed te verklaren uit jeugd</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 belemmerende werking van zelfbeeld en gevoel van veiligheid dient onderzocht</a:t>
            </a:r>
          </a:p>
          <a:p>
            <a:pPr>
              <a:spcAft>
                <a:spcPts val="0"/>
              </a:spcAft>
            </a:pPr>
            <a:endParaRPr lang="nl-NL" sz="1400" b="1" i="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400" b="1" i="1" dirty="0">
                <a:latin typeface="Calibri" panose="020F0502020204030204" pitchFamily="34" charset="0"/>
                <a:ea typeface="Calibri" panose="020F0502020204030204" pitchFamily="34" charset="0"/>
                <a:cs typeface="Times New Roman" panose="02020603050405020304" pitchFamily="18" charset="0"/>
              </a:rPr>
              <a:t>Worteling in de wereld</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400" i="1" dirty="0">
                <a:latin typeface="Calibri" panose="020F0502020204030204" pitchFamily="34" charset="0"/>
                <a:ea typeface="Calibri" panose="020F0502020204030204" pitchFamily="34" charset="0"/>
                <a:cs typeface="Times New Roman" panose="02020603050405020304" pitchFamily="18" charset="0"/>
              </a:rPr>
              <a:t>Identiteit</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Persoon kijkt naar de toekomst en lijkt op zoek naar identiteit in de wereld</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Gezien preoccupatie met seksuele identiteit en gebrek aan verantwoordelijkheidsgevoel en expertise heeft persoon nog weinig ontwikkeling van identiteit doorgemaakt.</a:t>
            </a:r>
          </a:p>
          <a:p>
            <a:pPr>
              <a:spcAft>
                <a:spcPts val="0"/>
              </a:spcAft>
            </a:pPr>
            <a:r>
              <a:rPr lang="nl-NL" sz="1400" i="1" dirty="0">
                <a:latin typeface="Calibri" panose="020F0502020204030204" pitchFamily="34" charset="0"/>
                <a:ea typeface="Calibri" panose="020F0502020204030204" pitchFamily="34" charset="0"/>
                <a:cs typeface="Times New Roman" panose="02020603050405020304" pitchFamily="18" charset="0"/>
              </a:rPr>
              <a:t>Zinvolle relaties</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 persoon heeft vermijdingsgedrag en neiging zich sociaal te isoleren; lijkt weinig relaties te hebben</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 behoefte en mogelijkheid tot zinvolle relaties lijkt zeker aanwezig</a:t>
            </a:r>
          </a:p>
          <a:p>
            <a:pPr marL="342900" lvl="0" indent="-342900">
              <a:spcAft>
                <a:spcPts val="0"/>
              </a:spcAft>
              <a:buFont typeface="Symbol" pitchFamily="2"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TOM en moreel besef lijken enigszins ontwikkeld; empathie …..</a:t>
            </a:r>
          </a:p>
          <a:p>
            <a:pPr>
              <a:spcAft>
                <a:spcPts val="0"/>
              </a:spcAft>
            </a:pPr>
            <a:endParaRPr lang="nl-NL" sz="1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400" b="1" dirty="0">
                <a:latin typeface="Calibri" panose="020F0502020204030204" pitchFamily="34" charset="0"/>
                <a:ea typeface="Calibri" panose="020F0502020204030204" pitchFamily="34" charset="0"/>
                <a:cs typeface="Times New Roman" panose="02020603050405020304" pitchFamily="18" charset="0"/>
              </a:rPr>
              <a:t>Advies: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3">
            <a:extLst>
              <a:ext uri="{FF2B5EF4-FFF2-40B4-BE49-F238E27FC236}">
                <a16:creationId xmlns:a16="http://schemas.microsoft.com/office/drawing/2014/main" id="{BF4C32F3-ABB6-6346-BE86-963A28B1A6D8}"/>
              </a:ext>
            </a:extLst>
          </p:cNvPr>
          <p:cNvSpPr txBox="1"/>
          <p:nvPr/>
        </p:nvSpPr>
        <p:spPr>
          <a:xfrm>
            <a:off x="1210996" y="521764"/>
            <a:ext cx="5798994" cy="383940"/>
          </a:xfrm>
          <a:prstGeom prst="rect">
            <a:avLst/>
          </a:prstGeom>
          <a:noFill/>
        </p:spPr>
        <p:txBody>
          <a:bodyPr wrap="square" rtlCol="0">
            <a:spAutoFit/>
          </a:bodyPr>
          <a:lstStyle/>
          <a:p>
            <a:r>
              <a:rPr lang="en-US" b="1" dirty="0"/>
              <a:t>Assessment (</a:t>
            </a:r>
            <a:r>
              <a:rPr lang="en-US" b="1" dirty="0" err="1"/>
              <a:t>conclusie</a:t>
            </a:r>
            <a:r>
              <a:rPr lang="en-US" b="1" dirty="0"/>
              <a:t>)</a:t>
            </a:r>
          </a:p>
        </p:txBody>
      </p:sp>
    </p:spTree>
    <p:extLst>
      <p:ext uri="{BB962C8B-B14F-4D97-AF65-F5344CB8AC3E}">
        <p14:creationId xmlns:p14="http://schemas.microsoft.com/office/powerpoint/2010/main" val="160021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0B778A69-3167-2946-819C-4E0966E0073A}"/>
              </a:ext>
            </a:extLst>
          </p:cNvPr>
          <p:cNvSpPr txBox="1"/>
          <p:nvPr/>
        </p:nvSpPr>
        <p:spPr>
          <a:xfrm>
            <a:off x="209321" y="466680"/>
            <a:ext cx="6657450" cy="383940"/>
          </a:xfrm>
          <a:prstGeom prst="rect">
            <a:avLst/>
          </a:prstGeom>
          <a:noFill/>
        </p:spPr>
        <p:txBody>
          <a:bodyPr wrap="square" rtlCol="0">
            <a:spAutoFit/>
          </a:bodyPr>
          <a:lstStyle/>
          <a:p>
            <a:r>
              <a:rPr lang="en-US" b="1" dirty="0" err="1"/>
              <a:t>Toelichting</a:t>
            </a:r>
            <a:r>
              <a:rPr lang="en-US" b="1" dirty="0"/>
              <a:t> </a:t>
            </a:r>
            <a:r>
              <a:rPr lang="en-US" b="1" dirty="0" err="1"/>
              <a:t>Lerend</a:t>
            </a:r>
            <a:r>
              <a:rPr lang="en-US" b="1" dirty="0"/>
              <a:t> </a:t>
            </a:r>
            <a:r>
              <a:rPr lang="en-US" b="1" dirty="0" err="1"/>
              <a:t>vermogen</a:t>
            </a:r>
            <a:endParaRPr lang="en-US" b="1" dirty="0"/>
          </a:p>
        </p:txBody>
      </p:sp>
      <p:pic>
        <p:nvPicPr>
          <p:cNvPr id="7" name="Afbeelding 6">
            <a:extLst>
              <a:ext uri="{FF2B5EF4-FFF2-40B4-BE49-F238E27FC236}">
                <a16:creationId xmlns:a16="http://schemas.microsoft.com/office/drawing/2014/main" id="{2E9DBA27-DEBB-2041-983A-FF7E8FE9DC30}"/>
              </a:ext>
            </a:extLst>
          </p:cNvPr>
          <p:cNvPicPr>
            <a:picLocks noChangeAspect="1"/>
          </p:cNvPicPr>
          <p:nvPr/>
        </p:nvPicPr>
        <p:blipFill>
          <a:blip r:embed="rId2"/>
          <a:stretch>
            <a:fillRect/>
          </a:stretch>
        </p:blipFill>
        <p:spPr>
          <a:xfrm>
            <a:off x="0" y="1041532"/>
            <a:ext cx="9144000" cy="4774935"/>
          </a:xfrm>
          <a:prstGeom prst="rect">
            <a:avLst/>
          </a:prstGeom>
        </p:spPr>
      </p:pic>
    </p:spTree>
    <p:extLst>
      <p:ext uri="{BB962C8B-B14F-4D97-AF65-F5344CB8AC3E}">
        <p14:creationId xmlns:p14="http://schemas.microsoft.com/office/powerpoint/2010/main" val="53729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FCD2CA7F-494C-F346-8CC3-E7100ABDC151}"/>
              </a:ext>
            </a:extLst>
          </p:cNvPr>
          <p:cNvSpPr txBox="1"/>
          <p:nvPr/>
        </p:nvSpPr>
        <p:spPr>
          <a:xfrm>
            <a:off x="220338" y="180241"/>
            <a:ext cx="6657450" cy="383940"/>
          </a:xfrm>
          <a:prstGeom prst="rect">
            <a:avLst/>
          </a:prstGeom>
          <a:noFill/>
        </p:spPr>
        <p:txBody>
          <a:bodyPr wrap="square" rtlCol="0">
            <a:spAutoFit/>
          </a:bodyPr>
          <a:lstStyle/>
          <a:p>
            <a:r>
              <a:rPr lang="en-US" b="1" dirty="0" err="1"/>
              <a:t>Toelichting</a:t>
            </a:r>
            <a:r>
              <a:rPr lang="en-US" b="1" dirty="0"/>
              <a:t> </a:t>
            </a:r>
            <a:r>
              <a:rPr lang="en-US" b="1" dirty="0" err="1"/>
              <a:t>worteling</a:t>
            </a:r>
            <a:r>
              <a:rPr lang="en-US" b="1" dirty="0"/>
              <a:t> in de </a:t>
            </a:r>
            <a:r>
              <a:rPr lang="en-US" b="1" dirty="0" err="1"/>
              <a:t>wereld</a:t>
            </a:r>
            <a:endParaRPr lang="en-US" b="1" dirty="0"/>
          </a:p>
        </p:txBody>
      </p:sp>
      <p:pic>
        <p:nvPicPr>
          <p:cNvPr id="4" name="Afbeelding 3">
            <a:extLst>
              <a:ext uri="{FF2B5EF4-FFF2-40B4-BE49-F238E27FC236}">
                <a16:creationId xmlns:a16="http://schemas.microsoft.com/office/drawing/2014/main" id="{434EFC8C-1B0A-AD47-B2CA-29028F344082}"/>
              </a:ext>
            </a:extLst>
          </p:cNvPr>
          <p:cNvPicPr>
            <a:picLocks noChangeAspect="1"/>
          </p:cNvPicPr>
          <p:nvPr/>
        </p:nvPicPr>
        <p:blipFill>
          <a:blip r:embed="rId2"/>
          <a:stretch>
            <a:fillRect/>
          </a:stretch>
        </p:blipFill>
        <p:spPr>
          <a:xfrm>
            <a:off x="0" y="564181"/>
            <a:ext cx="9144000" cy="6363093"/>
          </a:xfrm>
          <a:prstGeom prst="rect">
            <a:avLst/>
          </a:prstGeom>
        </p:spPr>
      </p:pic>
    </p:spTree>
    <p:extLst>
      <p:ext uri="{BB962C8B-B14F-4D97-AF65-F5344CB8AC3E}">
        <p14:creationId xmlns:p14="http://schemas.microsoft.com/office/powerpoint/2010/main" val="302596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irkel 7">
            <a:extLst>
              <a:ext uri="{FF2B5EF4-FFF2-40B4-BE49-F238E27FC236}">
                <a16:creationId xmlns:a16="http://schemas.microsoft.com/office/drawing/2014/main" id="{8F04BD5E-A8B0-9547-BD6C-A4678E64FD1C}"/>
              </a:ext>
            </a:extLst>
          </p:cNvPr>
          <p:cNvSpPr/>
          <p:nvPr/>
        </p:nvSpPr>
        <p:spPr>
          <a:xfrm>
            <a:off x="366310" y="1309171"/>
            <a:ext cx="3791638" cy="3865083"/>
          </a:xfrm>
          <a:prstGeom prst="pie">
            <a:avLst>
              <a:gd name="adj1" fmla="val 5275573"/>
              <a:gd name="adj2" fmla="val 1613784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9" name="Cirkel 8">
            <a:extLst>
              <a:ext uri="{FF2B5EF4-FFF2-40B4-BE49-F238E27FC236}">
                <a16:creationId xmlns:a16="http://schemas.microsoft.com/office/drawing/2014/main" id="{831F6C75-52D6-964F-9590-FE597C9C490E}"/>
              </a:ext>
            </a:extLst>
          </p:cNvPr>
          <p:cNvSpPr/>
          <p:nvPr/>
        </p:nvSpPr>
        <p:spPr>
          <a:xfrm rot="10800000">
            <a:off x="366310" y="1309170"/>
            <a:ext cx="3791638" cy="3865083"/>
          </a:xfrm>
          <a:prstGeom prst="pie">
            <a:avLst>
              <a:gd name="adj1" fmla="val 5275573"/>
              <a:gd name="adj2" fmla="val 1613784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6" name="Cirkel 5">
            <a:extLst>
              <a:ext uri="{FF2B5EF4-FFF2-40B4-BE49-F238E27FC236}">
                <a16:creationId xmlns:a16="http://schemas.microsoft.com/office/drawing/2014/main" id="{AA3ABFBB-67B7-2543-B5B0-698F021547DC}"/>
              </a:ext>
            </a:extLst>
          </p:cNvPr>
          <p:cNvSpPr/>
          <p:nvPr/>
        </p:nvSpPr>
        <p:spPr>
          <a:xfrm rot="5400000">
            <a:off x="1124180" y="1971560"/>
            <a:ext cx="2379644" cy="2490732"/>
          </a:xfrm>
          <a:prstGeom prst="pie">
            <a:avLst>
              <a:gd name="adj1" fmla="val 5275573"/>
              <a:gd name="adj2" fmla="val 1613784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1" name="Cirkel 10">
            <a:extLst>
              <a:ext uri="{FF2B5EF4-FFF2-40B4-BE49-F238E27FC236}">
                <a16:creationId xmlns:a16="http://schemas.microsoft.com/office/drawing/2014/main" id="{45FDEF23-A5DC-0344-B9B5-5CA872C0743B}"/>
              </a:ext>
            </a:extLst>
          </p:cNvPr>
          <p:cNvSpPr/>
          <p:nvPr/>
        </p:nvSpPr>
        <p:spPr>
          <a:xfrm rot="16200000">
            <a:off x="1063587" y="1971559"/>
            <a:ext cx="2500829" cy="2490733"/>
          </a:xfrm>
          <a:prstGeom prst="pie">
            <a:avLst>
              <a:gd name="adj1" fmla="val 5275573"/>
              <a:gd name="adj2" fmla="val 16137847"/>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0" name="Ovaal 9">
            <a:extLst>
              <a:ext uri="{FF2B5EF4-FFF2-40B4-BE49-F238E27FC236}">
                <a16:creationId xmlns:a16="http://schemas.microsoft.com/office/drawing/2014/main" id="{C393C338-BE08-9B4B-8829-F2F4582C174D}"/>
              </a:ext>
            </a:extLst>
          </p:cNvPr>
          <p:cNvSpPr/>
          <p:nvPr/>
        </p:nvSpPr>
        <p:spPr>
          <a:xfrm>
            <a:off x="1661712" y="2557290"/>
            <a:ext cx="1304577" cy="131927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Cirkel 6">
            <a:extLst>
              <a:ext uri="{FF2B5EF4-FFF2-40B4-BE49-F238E27FC236}">
                <a16:creationId xmlns:a16="http://schemas.microsoft.com/office/drawing/2014/main" id="{95BDEA2A-ADBE-9747-8D22-4C0BA1C908AD}"/>
              </a:ext>
            </a:extLst>
          </p:cNvPr>
          <p:cNvSpPr/>
          <p:nvPr/>
        </p:nvSpPr>
        <p:spPr>
          <a:xfrm rot="5400000">
            <a:off x="4986052" y="1309170"/>
            <a:ext cx="3791638" cy="3865083"/>
          </a:xfrm>
          <a:prstGeom prst="pie">
            <a:avLst>
              <a:gd name="adj1" fmla="val 5275573"/>
              <a:gd name="adj2" fmla="val 1613784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2" name="Cirkel 11">
            <a:extLst>
              <a:ext uri="{FF2B5EF4-FFF2-40B4-BE49-F238E27FC236}">
                <a16:creationId xmlns:a16="http://schemas.microsoft.com/office/drawing/2014/main" id="{48F73C16-D482-F94E-8AC5-293418B77052}"/>
              </a:ext>
            </a:extLst>
          </p:cNvPr>
          <p:cNvSpPr/>
          <p:nvPr/>
        </p:nvSpPr>
        <p:spPr>
          <a:xfrm rot="16200000">
            <a:off x="4986052" y="1309169"/>
            <a:ext cx="3791638" cy="3865083"/>
          </a:xfrm>
          <a:prstGeom prst="pie">
            <a:avLst>
              <a:gd name="adj1" fmla="val 5275573"/>
              <a:gd name="adj2" fmla="val 16137847"/>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3" name="Cirkel 12">
            <a:extLst>
              <a:ext uri="{FF2B5EF4-FFF2-40B4-BE49-F238E27FC236}">
                <a16:creationId xmlns:a16="http://schemas.microsoft.com/office/drawing/2014/main" id="{4C14960D-F475-0E40-BA20-7ABB9B571D8D}"/>
              </a:ext>
            </a:extLst>
          </p:cNvPr>
          <p:cNvSpPr/>
          <p:nvPr/>
        </p:nvSpPr>
        <p:spPr>
          <a:xfrm>
            <a:off x="5695720" y="2027104"/>
            <a:ext cx="2379644" cy="2490732"/>
          </a:xfrm>
          <a:prstGeom prst="pie">
            <a:avLst>
              <a:gd name="adj1" fmla="val 8712247"/>
              <a:gd name="adj2" fmla="val 1613784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7" name="Cirkel 16">
            <a:extLst>
              <a:ext uri="{FF2B5EF4-FFF2-40B4-BE49-F238E27FC236}">
                <a16:creationId xmlns:a16="http://schemas.microsoft.com/office/drawing/2014/main" id="{A8C14548-FEB3-F047-A824-360E02F40C1D}"/>
              </a:ext>
            </a:extLst>
          </p:cNvPr>
          <p:cNvSpPr/>
          <p:nvPr/>
        </p:nvSpPr>
        <p:spPr>
          <a:xfrm rot="7483927">
            <a:off x="5698572" y="2013416"/>
            <a:ext cx="2352832" cy="2466688"/>
          </a:xfrm>
          <a:prstGeom prst="pie">
            <a:avLst>
              <a:gd name="adj1" fmla="val 8712247"/>
              <a:gd name="adj2" fmla="val 1613784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8" name="Cirkel 17">
            <a:extLst>
              <a:ext uri="{FF2B5EF4-FFF2-40B4-BE49-F238E27FC236}">
                <a16:creationId xmlns:a16="http://schemas.microsoft.com/office/drawing/2014/main" id="{75131FA8-6E0E-694E-B49B-2092FFC68BCB}"/>
              </a:ext>
            </a:extLst>
          </p:cNvPr>
          <p:cNvSpPr/>
          <p:nvPr/>
        </p:nvSpPr>
        <p:spPr>
          <a:xfrm rot="14307023">
            <a:off x="5702685" y="2005315"/>
            <a:ext cx="2379644" cy="2490732"/>
          </a:xfrm>
          <a:prstGeom prst="pie">
            <a:avLst>
              <a:gd name="adj1" fmla="val 8712247"/>
              <a:gd name="adj2" fmla="val 1613784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4" name="TextBox 8">
            <a:extLst>
              <a:ext uri="{FF2B5EF4-FFF2-40B4-BE49-F238E27FC236}">
                <a16:creationId xmlns:a16="http://schemas.microsoft.com/office/drawing/2014/main" id="{658CFDA3-C319-6144-B905-E6E61F93B3D1}"/>
              </a:ext>
            </a:extLst>
          </p:cNvPr>
          <p:cNvSpPr txBox="1"/>
          <p:nvPr/>
        </p:nvSpPr>
        <p:spPr>
          <a:xfrm>
            <a:off x="-144807" y="857374"/>
            <a:ext cx="4742004" cy="369332"/>
          </a:xfrm>
          <a:prstGeom prst="rect">
            <a:avLst/>
          </a:prstGeom>
          <a:noFill/>
        </p:spPr>
        <p:txBody>
          <a:bodyPr wrap="square" rtlCol="0">
            <a:spAutoFit/>
          </a:bodyPr>
          <a:lstStyle/>
          <a:p>
            <a:pPr algn="ctr"/>
            <a:r>
              <a:rPr lang="nl-NL" b="1" dirty="0">
                <a:solidFill>
                  <a:schemeClr val="tx2"/>
                </a:solidFill>
              </a:rPr>
              <a:t>Lerend vermogen</a:t>
            </a:r>
          </a:p>
        </p:txBody>
      </p:sp>
      <p:sp>
        <p:nvSpPr>
          <p:cNvPr id="16" name="TextBox 9">
            <a:extLst>
              <a:ext uri="{FF2B5EF4-FFF2-40B4-BE49-F238E27FC236}">
                <a16:creationId xmlns:a16="http://schemas.microsoft.com/office/drawing/2014/main" id="{3E196BF4-45D5-C143-8701-C654706873DD}"/>
              </a:ext>
            </a:extLst>
          </p:cNvPr>
          <p:cNvSpPr txBox="1"/>
          <p:nvPr/>
        </p:nvSpPr>
        <p:spPr>
          <a:xfrm rot="18427708">
            <a:off x="-327031" y="2436125"/>
            <a:ext cx="2555982" cy="338554"/>
          </a:xfrm>
          <a:prstGeom prst="rect">
            <a:avLst/>
          </a:prstGeom>
          <a:noFill/>
        </p:spPr>
        <p:txBody>
          <a:bodyPr wrap="square" rtlCol="0">
            <a:spAutoFit/>
          </a:bodyPr>
          <a:lstStyle/>
          <a:p>
            <a:pPr algn="ctr"/>
            <a:r>
              <a:rPr lang="nl-NL" sz="1600" dirty="0">
                <a:solidFill>
                  <a:srgbClr val="1F497D"/>
                </a:solidFill>
              </a:rPr>
              <a:t>Gevoel van veiligheid</a:t>
            </a:r>
          </a:p>
        </p:txBody>
      </p:sp>
      <p:sp>
        <p:nvSpPr>
          <p:cNvPr id="19" name="TextBox 10">
            <a:extLst>
              <a:ext uri="{FF2B5EF4-FFF2-40B4-BE49-F238E27FC236}">
                <a16:creationId xmlns:a16="http://schemas.microsoft.com/office/drawing/2014/main" id="{C495F3FC-B68D-1745-A064-7E37A1E2C05B}"/>
              </a:ext>
            </a:extLst>
          </p:cNvPr>
          <p:cNvSpPr txBox="1"/>
          <p:nvPr/>
        </p:nvSpPr>
        <p:spPr>
          <a:xfrm>
            <a:off x="1661711" y="3006930"/>
            <a:ext cx="1535897" cy="338554"/>
          </a:xfrm>
          <a:prstGeom prst="rect">
            <a:avLst/>
          </a:prstGeom>
          <a:noFill/>
        </p:spPr>
        <p:txBody>
          <a:bodyPr wrap="square" rtlCol="0">
            <a:spAutoFit/>
          </a:bodyPr>
          <a:lstStyle/>
          <a:p>
            <a:r>
              <a:rPr lang="nl-NL" sz="1600" dirty="0">
                <a:solidFill>
                  <a:schemeClr val="tx2"/>
                </a:solidFill>
              </a:rPr>
              <a:t>Temperament</a:t>
            </a:r>
          </a:p>
        </p:txBody>
      </p:sp>
      <p:sp>
        <p:nvSpPr>
          <p:cNvPr id="20" name="TextBox 11">
            <a:extLst>
              <a:ext uri="{FF2B5EF4-FFF2-40B4-BE49-F238E27FC236}">
                <a16:creationId xmlns:a16="http://schemas.microsoft.com/office/drawing/2014/main" id="{8FE430F8-3012-8044-9353-58752FEB4E5E}"/>
              </a:ext>
            </a:extLst>
          </p:cNvPr>
          <p:cNvSpPr txBox="1"/>
          <p:nvPr/>
        </p:nvSpPr>
        <p:spPr>
          <a:xfrm rot="3716003">
            <a:off x="2950033" y="2341167"/>
            <a:ext cx="1429852" cy="338554"/>
          </a:xfrm>
          <a:prstGeom prst="rect">
            <a:avLst/>
          </a:prstGeom>
          <a:noFill/>
        </p:spPr>
        <p:txBody>
          <a:bodyPr wrap="square" rtlCol="0">
            <a:spAutoFit/>
          </a:bodyPr>
          <a:lstStyle/>
          <a:p>
            <a:r>
              <a:rPr lang="nl-NL" sz="1600" dirty="0">
                <a:solidFill>
                  <a:srgbClr val="1F497D"/>
                </a:solidFill>
              </a:rPr>
              <a:t>Zelfbeeld</a:t>
            </a:r>
          </a:p>
        </p:txBody>
      </p:sp>
      <p:sp>
        <p:nvSpPr>
          <p:cNvPr id="21" name="TextBox 12">
            <a:extLst>
              <a:ext uri="{FF2B5EF4-FFF2-40B4-BE49-F238E27FC236}">
                <a16:creationId xmlns:a16="http://schemas.microsoft.com/office/drawing/2014/main" id="{BA037236-942F-AD47-8F3D-BF4266586DC1}"/>
              </a:ext>
            </a:extLst>
          </p:cNvPr>
          <p:cNvSpPr txBox="1"/>
          <p:nvPr/>
        </p:nvSpPr>
        <p:spPr>
          <a:xfrm>
            <a:off x="1768812" y="3998945"/>
            <a:ext cx="1309452" cy="338554"/>
          </a:xfrm>
          <a:prstGeom prst="rect">
            <a:avLst/>
          </a:prstGeom>
          <a:noFill/>
        </p:spPr>
        <p:txBody>
          <a:bodyPr wrap="square" rtlCol="0">
            <a:spAutoFit/>
          </a:bodyPr>
          <a:lstStyle/>
          <a:p>
            <a:r>
              <a:rPr lang="nl-NL" sz="1600" dirty="0">
                <a:solidFill>
                  <a:srgbClr val="1F497D"/>
                </a:solidFill>
              </a:rPr>
              <a:t>Intelligentie</a:t>
            </a:r>
          </a:p>
        </p:txBody>
      </p:sp>
      <p:sp>
        <p:nvSpPr>
          <p:cNvPr id="22" name="TextBox 21">
            <a:extLst>
              <a:ext uri="{FF2B5EF4-FFF2-40B4-BE49-F238E27FC236}">
                <a16:creationId xmlns:a16="http://schemas.microsoft.com/office/drawing/2014/main" id="{229B021F-84D5-F142-9441-16342056E728}"/>
              </a:ext>
            </a:extLst>
          </p:cNvPr>
          <p:cNvSpPr txBox="1"/>
          <p:nvPr/>
        </p:nvSpPr>
        <p:spPr>
          <a:xfrm>
            <a:off x="5076967" y="862968"/>
            <a:ext cx="3876662" cy="369332"/>
          </a:xfrm>
          <a:prstGeom prst="rect">
            <a:avLst/>
          </a:prstGeom>
          <a:noFill/>
        </p:spPr>
        <p:txBody>
          <a:bodyPr wrap="square" rtlCol="0">
            <a:spAutoFit/>
          </a:bodyPr>
          <a:lstStyle/>
          <a:p>
            <a:pPr algn="ctr"/>
            <a:r>
              <a:rPr lang="nl-NL" b="1" dirty="0">
                <a:solidFill>
                  <a:schemeClr val="tx2"/>
                </a:solidFill>
              </a:rPr>
              <a:t>Geworteld in de wereld</a:t>
            </a:r>
          </a:p>
        </p:txBody>
      </p:sp>
      <p:sp>
        <p:nvSpPr>
          <p:cNvPr id="24" name="TextBox 18">
            <a:extLst>
              <a:ext uri="{FF2B5EF4-FFF2-40B4-BE49-F238E27FC236}">
                <a16:creationId xmlns:a16="http://schemas.microsoft.com/office/drawing/2014/main" id="{2DF5482E-24BD-0048-BF1D-216CABA25795}"/>
              </a:ext>
            </a:extLst>
          </p:cNvPr>
          <p:cNvSpPr txBox="1"/>
          <p:nvPr/>
        </p:nvSpPr>
        <p:spPr>
          <a:xfrm>
            <a:off x="5798380" y="2718772"/>
            <a:ext cx="696612" cy="338554"/>
          </a:xfrm>
          <a:prstGeom prst="rect">
            <a:avLst/>
          </a:prstGeom>
          <a:noFill/>
        </p:spPr>
        <p:txBody>
          <a:bodyPr wrap="square" rtlCol="0">
            <a:spAutoFit/>
          </a:bodyPr>
          <a:lstStyle/>
          <a:p>
            <a:r>
              <a:rPr lang="nl-NL" sz="1600" dirty="0">
                <a:solidFill>
                  <a:srgbClr val="1F497D"/>
                </a:solidFill>
              </a:rPr>
              <a:t>TOM</a:t>
            </a:r>
          </a:p>
        </p:txBody>
      </p:sp>
      <p:sp>
        <p:nvSpPr>
          <p:cNvPr id="26" name="TextBox 20">
            <a:extLst>
              <a:ext uri="{FF2B5EF4-FFF2-40B4-BE49-F238E27FC236}">
                <a16:creationId xmlns:a16="http://schemas.microsoft.com/office/drawing/2014/main" id="{B0EDE3EA-B6F5-D44C-A183-D4DB00B1FAE6}"/>
              </a:ext>
            </a:extLst>
          </p:cNvPr>
          <p:cNvSpPr txBox="1"/>
          <p:nvPr/>
        </p:nvSpPr>
        <p:spPr>
          <a:xfrm>
            <a:off x="6241450" y="3909212"/>
            <a:ext cx="1486670" cy="338554"/>
          </a:xfrm>
          <a:prstGeom prst="rect">
            <a:avLst/>
          </a:prstGeom>
          <a:noFill/>
        </p:spPr>
        <p:txBody>
          <a:bodyPr wrap="square" rtlCol="0">
            <a:spAutoFit/>
          </a:bodyPr>
          <a:lstStyle/>
          <a:p>
            <a:pPr algn="ctr"/>
            <a:r>
              <a:rPr lang="nl-NL" sz="1600" dirty="0">
                <a:solidFill>
                  <a:srgbClr val="1F497D"/>
                </a:solidFill>
              </a:rPr>
              <a:t>Expertise</a:t>
            </a:r>
          </a:p>
        </p:txBody>
      </p:sp>
      <p:sp>
        <p:nvSpPr>
          <p:cNvPr id="31" name="TextBox 13">
            <a:extLst>
              <a:ext uri="{FF2B5EF4-FFF2-40B4-BE49-F238E27FC236}">
                <a16:creationId xmlns:a16="http://schemas.microsoft.com/office/drawing/2014/main" id="{DBD76D40-EA04-804E-B3BD-0BF250A83C26}"/>
              </a:ext>
            </a:extLst>
          </p:cNvPr>
          <p:cNvSpPr txBox="1"/>
          <p:nvPr/>
        </p:nvSpPr>
        <p:spPr>
          <a:xfrm>
            <a:off x="1286914" y="2295697"/>
            <a:ext cx="2154119" cy="338554"/>
          </a:xfrm>
          <a:prstGeom prst="rect">
            <a:avLst/>
          </a:prstGeom>
          <a:noFill/>
        </p:spPr>
        <p:txBody>
          <a:bodyPr wrap="square" rtlCol="0">
            <a:spAutoFit/>
          </a:bodyPr>
          <a:lstStyle/>
          <a:p>
            <a:r>
              <a:rPr lang="nl-NL" sz="1600" dirty="0">
                <a:solidFill>
                  <a:srgbClr val="1F497D"/>
                </a:solidFill>
              </a:rPr>
              <a:t>Onafhankelijk denken</a:t>
            </a:r>
          </a:p>
        </p:txBody>
      </p:sp>
      <p:sp>
        <p:nvSpPr>
          <p:cNvPr id="32" name="Cirkel 31">
            <a:extLst>
              <a:ext uri="{FF2B5EF4-FFF2-40B4-BE49-F238E27FC236}">
                <a16:creationId xmlns:a16="http://schemas.microsoft.com/office/drawing/2014/main" id="{D4D8D269-B1C1-1D4E-B0C6-29E87EFF2383}"/>
              </a:ext>
            </a:extLst>
          </p:cNvPr>
          <p:cNvSpPr/>
          <p:nvPr/>
        </p:nvSpPr>
        <p:spPr>
          <a:xfrm rot="16200000">
            <a:off x="6269601" y="2553624"/>
            <a:ext cx="1304577" cy="1319270"/>
          </a:xfrm>
          <a:prstGeom prst="pie">
            <a:avLst>
              <a:gd name="adj1" fmla="val 5438338"/>
              <a:gd name="adj2" fmla="val 1620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33" name="Cirkel 32">
            <a:extLst>
              <a:ext uri="{FF2B5EF4-FFF2-40B4-BE49-F238E27FC236}">
                <a16:creationId xmlns:a16="http://schemas.microsoft.com/office/drawing/2014/main" id="{EE7E6967-A401-AA42-8FFA-B9096A32B140}"/>
              </a:ext>
            </a:extLst>
          </p:cNvPr>
          <p:cNvSpPr/>
          <p:nvPr/>
        </p:nvSpPr>
        <p:spPr>
          <a:xfrm rot="5400000">
            <a:off x="6275102" y="2553624"/>
            <a:ext cx="1304577" cy="1319270"/>
          </a:xfrm>
          <a:prstGeom prst="pie">
            <a:avLst>
              <a:gd name="adj1" fmla="val 5438338"/>
              <a:gd name="adj2" fmla="val 16200000"/>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7" name="TextBox 2">
            <a:extLst>
              <a:ext uri="{FF2B5EF4-FFF2-40B4-BE49-F238E27FC236}">
                <a16:creationId xmlns:a16="http://schemas.microsoft.com/office/drawing/2014/main" id="{0880BD88-8696-7546-8EF4-9F8ED8DB73A7}"/>
              </a:ext>
            </a:extLst>
          </p:cNvPr>
          <p:cNvSpPr txBox="1"/>
          <p:nvPr/>
        </p:nvSpPr>
        <p:spPr>
          <a:xfrm>
            <a:off x="6370436" y="2863686"/>
            <a:ext cx="1095267" cy="307777"/>
          </a:xfrm>
          <a:prstGeom prst="rect">
            <a:avLst/>
          </a:prstGeom>
          <a:noFill/>
        </p:spPr>
        <p:txBody>
          <a:bodyPr wrap="square" rtlCol="0">
            <a:spAutoFit/>
          </a:bodyPr>
          <a:lstStyle/>
          <a:p>
            <a:pPr algn="ctr"/>
            <a:r>
              <a:rPr lang="nl-NL" sz="1400" dirty="0">
                <a:solidFill>
                  <a:schemeClr val="accent1">
                    <a:lumMod val="50000"/>
                  </a:schemeClr>
                </a:solidFill>
              </a:rPr>
              <a:t>Empathie</a:t>
            </a:r>
          </a:p>
        </p:txBody>
      </p:sp>
      <p:sp>
        <p:nvSpPr>
          <p:cNvPr id="28" name="TextBox 28">
            <a:extLst>
              <a:ext uri="{FF2B5EF4-FFF2-40B4-BE49-F238E27FC236}">
                <a16:creationId xmlns:a16="http://schemas.microsoft.com/office/drawing/2014/main" id="{81B8FA7E-8972-9448-9410-179FEBECB98E}"/>
              </a:ext>
            </a:extLst>
          </p:cNvPr>
          <p:cNvSpPr txBox="1"/>
          <p:nvPr/>
        </p:nvSpPr>
        <p:spPr>
          <a:xfrm>
            <a:off x="6250294" y="3215127"/>
            <a:ext cx="1362392" cy="523220"/>
          </a:xfrm>
          <a:prstGeom prst="rect">
            <a:avLst/>
          </a:prstGeom>
          <a:noFill/>
        </p:spPr>
        <p:txBody>
          <a:bodyPr wrap="square" rtlCol="0">
            <a:spAutoFit/>
          </a:bodyPr>
          <a:lstStyle/>
          <a:p>
            <a:pPr algn="ctr"/>
            <a:r>
              <a:rPr lang="nl-NL" sz="1400" dirty="0">
                <a:solidFill>
                  <a:schemeClr val="accent1">
                    <a:lumMod val="50000"/>
                  </a:schemeClr>
                </a:solidFill>
              </a:rPr>
              <a:t>Verantwoordelijkheidsgevoel</a:t>
            </a:r>
          </a:p>
        </p:txBody>
      </p:sp>
      <p:sp>
        <p:nvSpPr>
          <p:cNvPr id="25" name="TextBox 19">
            <a:extLst>
              <a:ext uri="{FF2B5EF4-FFF2-40B4-BE49-F238E27FC236}">
                <a16:creationId xmlns:a16="http://schemas.microsoft.com/office/drawing/2014/main" id="{1122560F-889A-484C-89B5-2396EC3432FA}"/>
              </a:ext>
            </a:extLst>
          </p:cNvPr>
          <p:cNvSpPr txBox="1"/>
          <p:nvPr/>
        </p:nvSpPr>
        <p:spPr>
          <a:xfrm rot="3776183">
            <a:off x="7106474" y="2787910"/>
            <a:ext cx="1286647" cy="338554"/>
          </a:xfrm>
          <a:prstGeom prst="rect">
            <a:avLst/>
          </a:prstGeom>
          <a:noFill/>
        </p:spPr>
        <p:txBody>
          <a:bodyPr wrap="square" rtlCol="0">
            <a:spAutoFit/>
          </a:bodyPr>
          <a:lstStyle/>
          <a:p>
            <a:pPr algn="ctr"/>
            <a:r>
              <a:rPr lang="nl-NL" sz="1600" dirty="0">
                <a:solidFill>
                  <a:srgbClr val="1F497D"/>
                </a:solidFill>
              </a:rPr>
              <a:t>Moreel besef</a:t>
            </a:r>
          </a:p>
        </p:txBody>
      </p:sp>
      <p:sp>
        <p:nvSpPr>
          <p:cNvPr id="34" name="Tekstvak 33">
            <a:extLst>
              <a:ext uri="{FF2B5EF4-FFF2-40B4-BE49-F238E27FC236}">
                <a16:creationId xmlns:a16="http://schemas.microsoft.com/office/drawing/2014/main" id="{C5D23D0C-ECC9-CE4B-A3CA-5DB0CCCF7ED2}"/>
              </a:ext>
            </a:extLst>
          </p:cNvPr>
          <p:cNvSpPr txBox="1"/>
          <p:nvPr/>
        </p:nvSpPr>
        <p:spPr>
          <a:xfrm>
            <a:off x="3666610" y="5665029"/>
            <a:ext cx="2280492" cy="369332"/>
          </a:xfrm>
          <a:prstGeom prst="rect">
            <a:avLst/>
          </a:prstGeom>
          <a:noFill/>
        </p:spPr>
        <p:txBody>
          <a:bodyPr wrap="square" rtlCol="0">
            <a:spAutoFit/>
          </a:bodyPr>
          <a:lstStyle/>
          <a:p>
            <a:r>
              <a:rPr lang="nl-NL" dirty="0"/>
              <a:t>Jehova ouders</a:t>
            </a:r>
          </a:p>
        </p:txBody>
      </p:sp>
      <p:sp>
        <p:nvSpPr>
          <p:cNvPr id="35" name="TextBox 9">
            <a:extLst>
              <a:ext uri="{FF2B5EF4-FFF2-40B4-BE49-F238E27FC236}">
                <a16:creationId xmlns:a16="http://schemas.microsoft.com/office/drawing/2014/main" id="{3761FFCD-1A2F-6142-BEF6-2C32FA409B76}"/>
              </a:ext>
            </a:extLst>
          </p:cNvPr>
          <p:cNvSpPr txBox="1"/>
          <p:nvPr/>
        </p:nvSpPr>
        <p:spPr>
          <a:xfrm>
            <a:off x="5477101" y="4499622"/>
            <a:ext cx="2900577" cy="338554"/>
          </a:xfrm>
          <a:prstGeom prst="rect">
            <a:avLst/>
          </a:prstGeom>
          <a:noFill/>
        </p:spPr>
        <p:txBody>
          <a:bodyPr wrap="square" rtlCol="0">
            <a:spAutoFit/>
          </a:bodyPr>
          <a:lstStyle/>
          <a:p>
            <a:pPr algn="ctr"/>
            <a:r>
              <a:rPr lang="nl-NL" sz="1600" dirty="0">
                <a:solidFill>
                  <a:srgbClr val="1F497D"/>
                </a:solidFill>
              </a:rPr>
              <a:t>Toekomstgericht</a:t>
            </a:r>
          </a:p>
        </p:txBody>
      </p:sp>
      <p:sp>
        <p:nvSpPr>
          <p:cNvPr id="36" name="TextBox 11">
            <a:extLst>
              <a:ext uri="{FF2B5EF4-FFF2-40B4-BE49-F238E27FC236}">
                <a16:creationId xmlns:a16="http://schemas.microsoft.com/office/drawing/2014/main" id="{6465057D-B820-9345-B548-7A0EDD99989D}"/>
              </a:ext>
            </a:extLst>
          </p:cNvPr>
          <p:cNvSpPr txBox="1"/>
          <p:nvPr/>
        </p:nvSpPr>
        <p:spPr>
          <a:xfrm>
            <a:off x="6480855" y="1568942"/>
            <a:ext cx="1007858" cy="338554"/>
          </a:xfrm>
          <a:prstGeom prst="rect">
            <a:avLst/>
          </a:prstGeom>
          <a:noFill/>
        </p:spPr>
        <p:txBody>
          <a:bodyPr wrap="square" rtlCol="0">
            <a:spAutoFit/>
          </a:bodyPr>
          <a:lstStyle/>
          <a:p>
            <a:r>
              <a:rPr lang="nl-NL" sz="1600" dirty="0">
                <a:solidFill>
                  <a:srgbClr val="1F497D"/>
                </a:solidFill>
              </a:rPr>
              <a:t>Relaties</a:t>
            </a:r>
          </a:p>
        </p:txBody>
      </p:sp>
    </p:spTree>
    <p:extLst>
      <p:ext uri="{BB962C8B-B14F-4D97-AF65-F5344CB8AC3E}">
        <p14:creationId xmlns:p14="http://schemas.microsoft.com/office/powerpoint/2010/main" val="1345135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21602</TotalTime>
  <Words>366</Words>
  <Application>Microsoft Macintosh PowerPoint</Application>
  <PresentationFormat>Diavoorstelling (4:3)</PresentationFormat>
  <Paragraphs>54</Paragraphs>
  <Slides>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Arial</vt:lpstr>
      <vt:lpstr>Calibri</vt:lpstr>
      <vt:lpstr>Calibri Light</vt:lpstr>
      <vt:lpstr>Symbol</vt:lpstr>
      <vt:lpstr>Office Theme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Maud Stehouwer</dc:creator>
  <cp:lastModifiedBy>Maud Stehouwer</cp:lastModifiedBy>
  <cp:revision>83</cp:revision>
  <cp:lastPrinted>2019-03-14T08:42:32Z</cp:lastPrinted>
  <dcterms:created xsi:type="dcterms:W3CDTF">2018-07-27T00:50:35Z</dcterms:created>
  <dcterms:modified xsi:type="dcterms:W3CDTF">2019-03-18T18:12:25Z</dcterms:modified>
</cp:coreProperties>
</file>