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8"/>
  </p:notesMasterIdLst>
  <p:sldIdLst>
    <p:sldId id="910" r:id="rId3"/>
    <p:sldId id="333" r:id="rId4"/>
    <p:sldId id="334" r:id="rId5"/>
    <p:sldId id="335" r:id="rId6"/>
    <p:sldId id="91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D1B1C"/>
    <a:srgbClr val="F9F9FB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76" y="1296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1D7B-6747-4444-ABA6-9148318FCA6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3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0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39"/>
            <a:ext cx="2106612" cy="1354139"/>
            <a:chOff x="-2231300" y="2231625"/>
            <a:chExt cx="2106943" cy="1353870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1196752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2" r:id="rId12"/>
    <p:sldLayoutId id="214748373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Toegevoegde waarde H2: </a:t>
            </a:r>
            <a:r>
              <a:rPr lang="nl-NL" b="1" dirty="0"/>
              <a:t>Gemak &amp; Productiviteit.</a:t>
            </a:r>
          </a:p>
        </p:txBody>
      </p:sp>
    </p:spTree>
    <p:extLst>
      <p:ext uri="{BB962C8B-B14F-4D97-AF65-F5344CB8AC3E}">
        <p14:creationId xmlns:p14="http://schemas.microsoft.com/office/powerpoint/2010/main" val="38654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854579"/>
            <a:ext cx="4013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99" y="2376597"/>
            <a:ext cx="2292847" cy="229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05" y="2660924"/>
            <a:ext cx="2922025" cy="18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35360" y="5816878"/>
            <a:ext cx="115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Ieder</a:t>
            </a:r>
            <a:r>
              <a:rPr lang="en-GB" sz="2400" dirty="0"/>
              <a:t> </a:t>
            </a:r>
            <a:r>
              <a:rPr lang="en-GB" sz="2400" dirty="0" err="1"/>
              <a:t>z’n</a:t>
            </a:r>
            <a:r>
              <a:rPr lang="en-GB" sz="2400" dirty="0"/>
              <a:t> </a:t>
            </a:r>
            <a:r>
              <a:rPr lang="en-GB" sz="2400" dirty="0" err="1"/>
              <a:t>merites</a:t>
            </a:r>
            <a:endParaRPr lang="en-GB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D422A63-97DE-4DE1-925D-574BBCE050D4}"/>
              </a:ext>
            </a:extLst>
          </p:cNvPr>
          <p:cNvSpPr txBox="1"/>
          <p:nvPr/>
        </p:nvSpPr>
        <p:spPr>
          <a:xfrm>
            <a:off x="1295467" y="4663355"/>
            <a:ext cx="24962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 err="1"/>
              <a:t>Lood-zuur</a:t>
            </a:r>
            <a:endParaRPr lang="en-GB" sz="2133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66486A8-3CFC-480D-8D16-042AA83ABC8D}"/>
              </a:ext>
            </a:extLst>
          </p:cNvPr>
          <p:cNvSpPr txBox="1"/>
          <p:nvPr/>
        </p:nvSpPr>
        <p:spPr>
          <a:xfrm>
            <a:off x="4938183" y="4663355"/>
            <a:ext cx="24962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/>
              <a:t>Lithium</a:t>
            </a:r>
            <a:endParaRPr lang="en-GB" sz="24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F670799-570C-4869-A075-138B23F64F2E}"/>
              </a:ext>
            </a:extLst>
          </p:cNvPr>
          <p:cNvSpPr txBox="1"/>
          <p:nvPr/>
        </p:nvSpPr>
        <p:spPr>
          <a:xfrm>
            <a:off x="9033591" y="4659172"/>
            <a:ext cx="24962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/>
              <a:t>Fuel Cell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65A2958-95CF-468F-A10C-AA7AC0BE5A3B}"/>
              </a:ext>
            </a:extLst>
          </p:cNvPr>
          <p:cNvSpPr/>
          <p:nvPr/>
        </p:nvSpPr>
        <p:spPr>
          <a:xfrm>
            <a:off x="573019" y="433922"/>
            <a:ext cx="7765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rPr>
              <a:t>Energiekeuze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rPr>
              <a:t> in material handling</a:t>
            </a:r>
          </a:p>
        </p:txBody>
      </p:sp>
    </p:spTree>
    <p:extLst>
      <p:ext uri="{BB962C8B-B14F-4D97-AF65-F5344CB8AC3E}">
        <p14:creationId xmlns:p14="http://schemas.microsoft.com/office/powerpoint/2010/main" val="12961508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3006707"/>
            <a:ext cx="4013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852251"/>
            <a:ext cx="6048672" cy="47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56107" y="189283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</a:t>
            </a:r>
            <a:r>
              <a:rPr lang="en-GB" sz="2400" b="1" dirty="0" err="1"/>
              <a:t>willen</a:t>
            </a:r>
            <a:r>
              <a:rPr lang="en-GB" sz="2400" b="1" dirty="0"/>
              <a:t> van </a:t>
            </a:r>
            <a:r>
              <a:rPr lang="en-GB" sz="2400" b="1" dirty="0" err="1"/>
              <a:t>fossiel</a:t>
            </a:r>
            <a:r>
              <a:rPr lang="en-GB" sz="2400" b="1" dirty="0"/>
              <a:t> </a:t>
            </a:r>
            <a:r>
              <a:rPr lang="en-GB" sz="2400" b="1" dirty="0" err="1"/>
              <a:t>af</a:t>
            </a:r>
            <a:endParaRPr lang="en-GB" sz="2400" b="1" dirty="0"/>
          </a:p>
          <a:p>
            <a:r>
              <a:rPr lang="en-GB" sz="2400" b="1" dirty="0" err="1"/>
              <a:t>Ook</a:t>
            </a:r>
            <a:r>
              <a:rPr lang="en-GB" sz="2400" b="1" dirty="0"/>
              <a:t> in het </a:t>
            </a:r>
            <a:r>
              <a:rPr lang="en-GB" sz="2400" b="1" dirty="0" err="1"/>
              <a:t>zware</a:t>
            </a:r>
            <a:r>
              <a:rPr lang="en-GB" sz="2400" b="1" dirty="0"/>
              <a:t> segment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77" y="3053324"/>
            <a:ext cx="2292351" cy="22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456373" y="4504473"/>
            <a:ext cx="864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800" b="1" dirty="0">
                <a:solidFill>
                  <a:srgbClr val="FF0000"/>
                </a:solidFill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44691"/>
            <a:ext cx="12192000" cy="960107"/>
            <a:chOff x="0" y="483518"/>
            <a:chExt cx="9144000" cy="72008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1059582"/>
              <a:ext cx="9144000" cy="144016"/>
              <a:chOff x="0" y="1059582"/>
              <a:chExt cx="9144000" cy="14401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0" y="1059582"/>
                <a:ext cx="9144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131590"/>
                <a:ext cx="9144000" cy="0"/>
              </a:xfrm>
              <a:prstGeom prst="line">
                <a:avLst/>
              </a:prstGeom>
              <a:ln>
                <a:solidFill>
                  <a:srgbClr val="FEBD1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0" y="1203598"/>
                <a:ext cx="9144000" cy="0"/>
              </a:xfrm>
              <a:prstGeom prst="line">
                <a:avLst/>
              </a:pr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979712" y="483518"/>
              <a:ext cx="554461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chemeClr val="tx2">
                      <a:lumMod val="50000"/>
                    </a:schemeClr>
                  </a:solidFill>
                  <a:latin typeface="Arial Black"/>
                  <a:cs typeface="Arial Black"/>
                </a:rPr>
                <a:t>Energiekeuze</a:t>
              </a:r>
              <a:r>
                <a:rPr lang="en-US" sz="2667" b="1" dirty="0">
                  <a:solidFill>
                    <a:schemeClr val="tx2">
                      <a:lumMod val="50000"/>
                    </a:schemeClr>
                  </a:solidFill>
                  <a:latin typeface="Arial Black"/>
                  <a:cs typeface="Arial Black"/>
                </a:rPr>
                <a:t> in material handling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56CAB257-75FF-41A5-B25A-B679FE81B5FA}"/>
              </a:ext>
            </a:extLst>
          </p:cNvPr>
          <p:cNvSpPr txBox="1"/>
          <p:nvPr/>
        </p:nvSpPr>
        <p:spPr>
          <a:xfrm>
            <a:off x="1007435" y="6021289"/>
            <a:ext cx="556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Elektrische 48-tonner in ontwikkeling </a:t>
            </a:r>
          </a:p>
        </p:txBody>
      </p:sp>
    </p:spTree>
    <p:extLst>
      <p:ext uri="{BB962C8B-B14F-4D97-AF65-F5344CB8AC3E}">
        <p14:creationId xmlns:p14="http://schemas.microsoft.com/office/powerpoint/2010/main" val="115304012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0" y="2080629"/>
            <a:ext cx="3530600" cy="2298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53" y="2080629"/>
            <a:ext cx="5730561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2080627"/>
            <a:ext cx="3753611" cy="228084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887755" y="4559445"/>
            <a:ext cx="8074091" cy="21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dirty="0" err="1"/>
              <a:t>Batterij</a:t>
            </a:r>
            <a:r>
              <a:rPr lang="en-GB" sz="2133" b="1" dirty="0"/>
              <a:t> is al </a:t>
            </a:r>
            <a:r>
              <a:rPr lang="en-GB" sz="2133" b="1" dirty="0" err="1"/>
              <a:t>snel</a:t>
            </a:r>
            <a:r>
              <a:rPr lang="en-GB" sz="2133" b="1" dirty="0"/>
              <a:t> </a:t>
            </a:r>
            <a:r>
              <a:rPr lang="en-GB" sz="2133" b="1" dirty="0" err="1"/>
              <a:t>gedoe</a:t>
            </a:r>
            <a:endParaRPr lang="en-GB" sz="2133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 err="1"/>
              <a:t>Beheersbaarheid</a:t>
            </a:r>
            <a:r>
              <a:rPr lang="en-GB" sz="2133" dirty="0"/>
              <a:t> in </a:t>
            </a:r>
            <a:r>
              <a:rPr lang="en-GB" sz="2133" dirty="0" err="1"/>
              <a:t>complexe</a:t>
            </a:r>
            <a:r>
              <a:rPr lang="en-GB" sz="2133" dirty="0"/>
              <a:t> </a:t>
            </a:r>
            <a:r>
              <a:rPr lang="en-GB" sz="2133" dirty="0" err="1"/>
              <a:t>energie</a:t>
            </a:r>
            <a:r>
              <a:rPr lang="en-GB" sz="2133" dirty="0"/>
              <a:t> </a:t>
            </a:r>
            <a:r>
              <a:rPr lang="en-GB" sz="2133" dirty="0" err="1"/>
              <a:t>operatie</a:t>
            </a:r>
            <a:endParaRPr lang="en-GB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 err="1"/>
              <a:t>Kost</a:t>
            </a:r>
            <a:r>
              <a:rPr lang="en-GB" sz="2133" dirty="0"/>
              <a:t> </a:t>
            </a:r>
            <a:r>
              <a:rPr lang="en-GB" sz="2133" dirty="0" err="1"/>
              <a:t>meer</a:t>
            </a:r>
            <a:r>
              <a:rPr lang="en-GB" sz="2133" dirty="0"/>
              <a:t> </a:t>
            </a:r>
            <a:r>
              <a:rPr lang="en-GB" sz="2133" dirty="0" err="1"/>
              <a:t>tijd</a:t>
            </a:r>
            <a:r>
              <a:rPr lang="en-GB" sz="2133" dirty="0"/>
              <a:t>, </a:t>
            </a:r>
            <a:r>
              <a:rPr lang="en-GB" sz="2133" dirty="0" err="1"/>
              <a:t>ruimte</a:t>
            </a:r>
            <a:r>
              <a:rPr lang="en-GB" sz="2133" dirty="0"/>
              <a:t> </a:t>
            </a:r>
            <a:r>
              <a:rPr lang="en-GB" sz="2133" dirty="0" err="1"/>
              <a:t>en</a:t>
            </a:r>
            <a:r>
              <a:rPr lang="en-GB" sz="2133" dirty="0"/>
              <a:t> geld </a:t>
            </a:r>
            <a:r>
              <a:rPr lang="en-GB" sz="2133" dirty="0" err="1"/>
              <a:t>dan</a:t>
            </a:r>
            <a:r>
              <a:rPr lang="en-GB" sz="2133" dirty="0"/>
              <a:t> je </a:t>
            </a:r>
            <a:r>
              <a:rPr lang="en-GB" sz="2133" dirty="0" err="1"/>
              <a:t>zou</a:t>
            </a:r>
            <a:r>
              <a:rPr lang="en-GB" sz="2133" dirty="0"/>
              <a:t> </a:t>
            </a:r>
            <a:r>
              <a:rPr lang="en-GB" sz="2133" dirty="0" err="1"/>
              <a:t>willen</a:t>
            </a:r>
            <a:endParaRPr lang="en-GB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 err="1"/>
              <a:t>Transparantie</a:t>
            </a:r>
            <a:r>
              <a:rPr lang="en-GB" sz="2133" dirty="0"/>
              <a:t> </a:t>
            </a:r>
            <a:r>
              <a:rPr lang="en-GB" sz="2133" dirty="0" err="1"/>
              <a:t>ontbreekt</a:t>
            </a:r>
            <a:endParaRPr lang="en-GB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/>
              <a:t>Expertise </a:t>
            </a:r>
            <a:r>
              <a:rPr lang="en-GB" sz="2133" dirty="0" err="1"/>
              <a:t>vereist</a:t>
            </a:r>
            <a:r>
              <a:rPr lang="en-GB" sz="2133" dirty="0"/>
              <a:t> </a:t>
            </a:r>
            <a:r>
              <a:rPr lang="en-GB" sz="2133" dirty="0" err="1"/>
              <a:t>voor</a:t>
            </a:r>
            <a:r>
              <a:rPr lang="en-GB" sz="2133" dirty="0"/>
              <a:t> </a:t>
            </a:r>
            <a:r>
              <a:rPr lang="en-GB" sz="2133" dirty="0" err="1"/>
              <a:t>optimaliseren</a:t>
            </a:r>
            <a:r>
              <a:rPr lang="en-GB" sz="2133" dirty="0"/>
              <a:t> </a:t>
            </a:r>
            <a:r>
              <a:rPr lang="en-GB" sz="2133" dirty="0" err="1"/>
              <a:t>energie-operatie</a:t>
            </a:r>
            <a:endParaRPr lang="en-GB" sz="2133" dirty="0"/>
          </a:p>
          <a:p>
            <a:endParaRPr lang="en-GB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5" y="4510774"/>
            <a:ext cx="3544565" cy="206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644691"/>
            <a:ext cx="12192000" cy="960107"/>
            <a:chOff x="0" y="483518"/>
            <a:chExt cx="9144000" cy="72008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1059582"/>
              <a:ext cx="9144000" cy="144016"/>
              <a:chOff x="0" y="1059582"/>
              <a:chExt cx="9144000" cy="14401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0" y="1059582"/>
                <a:ext cx="9144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0" y="1131590"/>
                <a:ext cx="9144000" cy="0"/>
              </a:xfrm>
              <a:prstGeom prst="line">
                <a:avLst/>
              </a:prstGeom>
              <a:ln>
                <a:solidFill>
                  <a:srgbClr val="FEBD1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0" y="1203598"/>
                <a:ext cx="9144000" cy="0"/>
              </a:xfrm>
              <a:prstGeom prst="line">
                <a:avLst/>
              </a:pr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979712" y="483518"/>
              <a:ext cx="554461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chemeClr val="tx2">
                      <a:lumMod val="50000"/>
                    </a:schemeClr>
                  </a:solidFill>
                  <a:latin typeface="Arial Black"/>
                  <a:cs typeface="Arial Black"/>
                </a:rPr>
                <a:t>Energiekeuze</a:t>
              </a:r>
              <a:r>
                <a:rPr lang="en-US" sz="2667" b="1" dirty="0">
                  <a:solidFill>
                    <a:schemeClr val="tx2">
                      <a:lumMod val="50000"/>
                    </a:schemeClr>
                  </a:solidFill>
                  <a:latin typeface="Arial Black"/>
                  <a:cs typeface="Arial Black"/>
                </a:rPr>
                <a:t> in material handling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9343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2">
            <a:extLst>
              <a:ext uri="{FF2B5EF4-FFF2-40B4-BE49-F238E27FC236}">
                <a16:creationId xmlns:a16="http://schemas.microsoft.com/office/drawing/2014/main" id="{C733FAD2-A185-449E-AB4A-2F2E642FFA67}"/>
              </a:ext>
            </a:extLst>
          </p:cNvPr>
          <p:cNvSpPr/>
          <p:nvPr/>
        </p:nvSpPr>
        <p:spPr>
          <a:xfrm>
            <a:off x="1871532" y="3151900"/>
            <a:ext cx="6720747" cy="2784309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9BD6AFDC-B1A9-481F-BC02-43792F206325}"/>
              </a:ext>
            </a:extLst>
          </p:cNvPr>
          <p:cNvSpPr/>
          <p:nvPr/>
        </p:nvSpPr>
        <p:spPr>
          <a:xfrm>
            <a:off x="8592279" y="1423708"/>
            <a:ext cx="2496277" cy="4512501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1D9CC1A-9F05-4B94-B3E3-1A2E37E84968}"/>
              </a:ext>
            </a:extLst>
          </p:cNvPr>
          <p:cNvCxnSpPr/>
          <p:nvPr/>
        </p:nvCxnSpPr>
        <p:spPr>
          <a:xfrm flipV="1">
            <a:off x="1871531" y="1519719"/>
            <a:ext cx="0" cy="44164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435D466-A1A7-4D43-B7FF-64C2ED78FBD4}"/>
              </a:ext>
            </a:extLst>
          </p:cNvPr>
          <p:cNvCxnSpPr/>
          <p:nvPr/>
        </p:nvCxnSpPr>
        <p:spPr>
          <a:xfrm>
            <a:off x="1871532" y="5936208"/>
            <a:ext cx="91210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C906ADDB-44CC-49B1-8E3F-ECBC080AF3A1}"/>
              </a:ext>
            </a:extLst>
          </p:cNvPr>
          <p:cNvSpPr txBox="1"/>
          <p:nvPr/>
        </p:nvSpPr>
        <p:spPr>
          <a:xfrm>
            <a:off x="10055651" y="591375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 sz="2400" b="1" dirty="0" err="1">
                <a:solidFill>
                  <a:srgbClr val="808285"/>
                </a:solidFill>
                <a:latin typeface="Arial" panose="020B0604020202020204"/>
              </a:rPr>
              <a:t>zwaar</a:t>
            </a:r>
            <a:endParaRPr lang="en-GB" sz="2400" b="1" dirty="0">
              <a:solidFill>
                <a:srgbClr val="808285"/>
              </a:solidFill>
              <a:latin typeface="Arial" panose="020B0604020202020204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215BF68-9B67-4551-B856-FA3108A80178}"/>
              </a:ext>
            </a:extLst>
          </p:cNvPr>
          <p:cNvSpPr txBox="1"/>
          <p:nvPr/>
        </p:nvSpPr>
        <p:spPr>
          <a:xfrm>
            <a:off x="2183963" y="5933114"/>
            <a:ext cx="163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2400" b="1" dirty="0" err="1">
                <a:solidFill>
                  <a:srgbClr val="808285"/>
                </a:solidFill>
                <a:latin typeface="Arial" panose="020B0604020202020204"/>
              </a:rPr>
              <a:t>licht</a:t>
            </a:r>
            <a:endParaRPr lang="en-GB" sz="2400" b="1" dirty="0">
              <a:solidFill>
                <a:srgbClr val="808285"/>
              </a:solidFill>
              <a:latin typeface="Arial" panose="020B0604020202020204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2CA6D1A-E18C-4BE5-BDF4-208E3E55785F}"/>
              </a:ext>
            </a:extLst>
          </p:cNvPr>
          <p:cNvSpPr txBox="1"/>
          <p:nvPr/>
        </p:nvSpPr>
        <p:spPr>
          <a:xfrm>
            <a:off x="467571" y="12147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2400" b="1" dirty="0">
                <a:solidFill>
                  <a:srgbClr val="808285"/>
                </a:solidFill>
                <a:latin typeface="Arial" panose="020B0604020202020204"/>
              </a:rPr>
              <a:t>complex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409F73D-D5B6-4C40-8B3A-6AE0E20B16A9}"/>
              </a:ext>
            </a:extLst>
          </p:cNvPr>
          <p:cNvSpPr txBox="1"/>
          <p:nvPr/>
        </p:nvSpPr>
        <p:spPr>
          <a:xfrm>
            <a:off x="719412" y="5182063"/>
            <a:ext cx="134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2400" b="1" dirty="0" err="1">
                <a:solidFill>
                  <a:srgbClr val="808285"/>
                </a:solidFill>
                <a:latin typeface="Arial" panose="020B0604020202020204"/>
              </a:rPr>
              <a:t>simpel</a:t>
            </a:r>
            <a:endParaRPr lang="en-GB" sz="2400" b="1" dirty="0">
              <a:solidFill>
                <a:srgbClr val="808285"/>
              </a:solidFill>
              <a:latin typeface="Arial" panose="020B0604020202020204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E1ABEBE-2BD2-495B-AEA6-56EF6DEEA7F7}"/>
              </a:ext>
            </a:extLst>
          </p:cNvPr>
          <p:cNvSpPr txBox="1"/>
          <p:nvPr/>
        </p:nvSpPr>
        <p:spPr>
          <a:xfrm>
            <a:off x="9264352" y="4496052"/>
            <a:ext cx="172819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867" b="1" dirty="0">
                <a:solidFill>
                  <a:srgbClr val="FF0000"/>
                </a:solidFill>
                <a:latin typeface="Arial" panose="020B0604020202020204"/>
              </a:rPr>
              <a:t>Moet </a:t>
            </a:r>
            <a:r>
              <a:rPr lang="en-GB" sz="1867" b="1" dirty="0" err="1">
                <a:solidFill>
                  <a:srgbClr val="FF0000"/>
                </a:solidFill>
                <a:latin typeface="Arial" panose="020B0604020202020204"/>
              </a:rPr>
              <a:t>willen</a:t>
            </a:r>
            <a:r>
              <a:rPr lang="en-GB" sz="1867" b="1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FF0000"/>
                </a:solidFill>
                <a:latin typeface="Arial" panose="020B0604020202020204"/>
              </a:rPr>
              <a:t>ivm</a:t>
            </a:r>
            <a:r>
              <a:rPr lang="en-GB" sz="1867" b="1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FF0000"/>
                </a:solidFill>
                <a:latin typeface="Arial" panose="020B0604020202020204"/>
              </a:rPr>
              <a:t>emissie</a:t>
            </a:r>
            <a:r>
              <a:rPr lang="en-GB" sz="1867" b="1" dirty="0">
                <a:solidFill>
                  <a:srgbClr val="FF0000"/>
                </a:solidFill>
                <a:latin typeface="Arial" panose="020B0604020202020204"/>
              </a:rPr>
              <a:t>?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3EFC005-0798-4DDD-B833-4CCC5A55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62" y="4784083"/>
            <a:ext cx="197485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9CB79A08-790C-4DDF-9115-F6A85B3B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863869"/>
            <a:ext cx="2002909" cy="11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9CABEFD-C312-4DDC-96EA-DE44A905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2863869"/>
            <a:ext cx="1755411" cy="119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3BE27105-A640-4C49-980C-FC84A4C9CF55}"/>
              </a:ext>
            </a:extLst>
          </p:cNvPr>
          <p:cNvSpPr txBox="1"/>
          <p:nvPr/>
        </p:nvSpPr>
        <p:spPr>
          <a:xfrm>
            <a:off x="4847861" y="4304027"/>
            <a:ext cx="3168352" cy="161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867" b="1" dirty="0" err="1">
                <a:solidFill>
                  <a:srgbClr val="008000"/>
                </a:solidFill>
                <a:latin typeface="Arial" panose="020B0604020202020204"/>
              </a:rPr>
              <a:t>Afhankelijk</a:t>
            </a:r>
            <a:r>
              <a:rPr lang="en-GB" sz="1867" b="1" dirty="0">
                <a:solidFill>
                  <a:srgbClr val="008000"/>
                </a:solidFill>
                <a:latin typeface="Arial" panose="020B0604020202020204"/>
              </a:rPr>
              <a:t> van </a:t>
            </a:r>
            <a:r>
              <a:rPr lang="en-GB" sz="1867" b="1" dirty="0" err="1">
                <a:solidFill>
                  <a:srgbClr val="008000"/>
                </a:solidFill>
                <a:latin typeface="Arial" panose="020B0604020202020204"/>
              </a:rPr>
              <a:t>omstandigheden</a:t>
            </a:r>
            <a:r>
              <a:rPr lang="en-GB" sz="1867" b="1" dirty="0">
                <a:solidFill>
                  <a:srgbClr val="008000"/>
                </a:solidFill>
                <a:latin typeface="Arial" panose="020B0604020202020204"/>
              </a:rPr>
              <a:t> en </a:t>
            </a:r>
            <a:r>
              <a:rPr lang="en-GB" sz="1867" b="1" dirty="0" err="1">
                <a:solidFill>
                  <a:srgbClr val="008000"/>
                </a:solidFill>
                <a:latin typeface="Arial" panose="020B0604020202020204"/>
              </a:rPr>
              <a:t>ontwikkelingen</a:t>
            </a:r>
            <a:r>
              <a:rPr lang="en-GB" sz="1867" b="1" dirty="0">
                <a:solidFill>
                  <a:srgbClr val="008000"/>
                </a:solidFill>
                <a:latin typeface="Arial" panose="020B0604020202020204"/>
              </a:rPr>
              <a:t> in fuel cell en </a:t>
            </a:r>
            <a:r>
              <a:rPr lang="en-GB" sz="1867" b="1" dirty="0" err="1">
                <a:solidFill>
                  <a:srgbClr val="008000"/>
                </a:solidFill>
                <a:latin typeface="Arial" panose="020B0604020202020204"/>
              </a:rPr>
              <a:t>batterijen</a:t>
            </a:r>
            <a:r>
              <a:rPr lang="en-GB" sz="1867" b="1" dirty="0">
                <a:solidFill>
                  <a:srgbClr val="008000"/>
                </a:solidFill>
                <a:latin typeface="Arial" panose="020B0604020202020204"/>
              </a:rPr>
              <a:t>?</a:t>
            </a:r>
          </a:p>
          <a:p>
            <a:pPr defTabSz="914377">
              <a:defRPr/>
            </a:pPr>
            <a:endParaRPr lang="en-US" sz="2400" dirty="0">
              <a:solidFill>
                <a:srgbClr val="808285"/>
              </a:solidFill>
              <a:latin typeface="Arial" panose="020B0604020202020204"/>
            </a:endParaRPr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1163B84D-26AD-47D8-9B00-82998EC4D34D}"/>
              </a:ext>
            </a:extLst>
          </p:cNvPr>
          <p:cNvGrpSpPr/>
          <p:nvPr/>
        </p:nvGrpSpPr>
        <p:grpSpPr>
          <a:xfrm>
            <a:off x="1871532" y="1423708"/>
            <a:ext cx="6720747" cy="2784309"/>
            <a:chOff x="1403648" y="1059582"/>
            <a:chExt cx="4752528" cy="2088232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8599B200-AE1F-4A37-90B6-1B5C9FE7D848}"/>
                </a:ext>
              </a:extLst>
            </p:cNvPr>
            <p:cNvSpPr/>
            <p:nvPr/>
          </p:nvSpPr>
          <p:spPr>
            <a:xfrm>
              <a:off x="1403648" y="1059582"/>
              <a:ext cx="4752528" cy="1296144"/>
            </a:xfrm>
            <a:prstGeom prst="rect">
              <a:avLst/>
            </a:prstGeom>
            <a:solidFill>
              <a:schemeClr val="tx2">
                <a:alpha val="1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6" name="Right Triangle 17">
              <a:extLst>
                <a:ext uri="{FF2B5EF4-FFF2-40B4-BE49-F238E27FC236}">
                  <a16:creationId xmlns:a16="http://schemas.microsoft.com/office/drawing/2014/main" id="{D7BD2B5D-B460-47DD-9130-A02BB5A527EF}"/>
                </a:ext>
              </a:extLst>
            </p:cNvPr>
            <p:cNvSpPr/>
            <p:nvPr/>
          </p:nvSpPr>
          <p:spPr>
            <a:xfrm rot="10800000" flipH="1">
              <a:off x="1403648" y="2355726"/>
              <a:ext cx="4752528" cy="792088"/>
            </a:xfrm>
            <a:prstGeom prst="rtTriangle">
              <a:avLst/>
            </a:prstGeom>
            <a:solidFill>
              <a:schemeClr val="tx2">
                <a:alpha val="1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pic>
        <p:nvPicPr>
          <p:cNvPr id="27" name="Picture 5">
            <a:extLst>
              <a:ext uri="{FF2B5EF4-FFF2-40B4-BE49-F238E27FC236}">
                <a16:creationId xmlns:a16="http://schemas.microsoft.com/office/drawing/2014/main" id="{5671AA47-73E2-425B-B425-EDC0BD30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711739"/>
            <a:ext cx="1824203" cy="11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8CFF4E0C-61A1-4E8C-A299-7FB753A8A22F}"/>
              </a:ext>
            </a:extLst>
          </p:cNvPr>
          <p:cNvSpPr txBox="1"/>
          <p:nvPr/>
        </p:nvSpPr>
        <p:spPr>
          <a:xfrm>
            <a:off x="5039883" y="1519717"/>
            <a:ext cx="316835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867" b="1" dirty="0" err="1">
                <a:solidFill>
                  <a:srgbClr val="0070C0"/>
                </a:solidFill>
                <a:latin typeface="Arial" panose="020B0604020202020204"/>
              </a:rPr>
              <a:t>Willen</a:t>
            </a:r>
            <a:r>
              <a:rPr lang="en-GB" sz="1867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0070C0"/>
                </a:solidFill>
                <a:latin typeface="Arial" panose="020B0604020202020204"/>
              </a:rPr>
              <a:t>zodra</a:t>
            </a:r>
            <a:r>
              <a:rPr lang="en-GB" sz="1867" b="1" dirty="0">
                <a:solidFill>
                  <a:srgbClr val="0070C0"/>
                </a:solidFill>
                <a:latin typeface="Arial" panose="020B0604020202020204"/>
              </a:rPr>
              <a:t> het </a:t>
            </a:r>
            <a:r>
              <a:rPr lang="en-GB" sz="1867" b="1" dirty="0" err="1">
                <a:solidFill>
                  <a:srgbClr val="0070C0"/>
                </a:solidFill>
                <a:latin typeface="Arial" panose="020B0604020202020204"/>
              </a:rPr>
              <a:t>kan</a:t>
            </a:r>
            <a:r>
              <a:rPr lang="en-GB" sz="1867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0070C0"/>
                </a:solidFill>
                <a:latin typeface="Arial" panose="020B0604020202020204"/>
              </a:rPr>
              <a:t>voor</a:t>
            </a:r>
            <a:r>
              <a:rPr lang="en-GB" sz="1867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0070C0"/>
                </a:solidFill>
                <a:latin typeface="Arial" panose="020B0604020202020204"/>
              </a:rPr>
              <a:t>beheersbare</a:t>
            </a:r>
            <a:r>
              <a:rPr lang="en-GB" sz="1867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0070C0"/>
                </a:solidFill>
                <a:latin typeface="Arial" panose="020B0604020202020204"/>
              </a:rPr>
              <a:t>energie</a:t>
            </a:r>
            <a:r>
              <a:rPr lang="en-GB" sz="1867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0070C0"/>
                </a:solidFill>
                <a:latin typeface="Arial" panose="020B0604020202020204"/>
              </a:rPr>
              <a:t>operatie</a:t>
            </a:r>
            <a:r>
              <a:rPr lang="en-GB" sz="1867" b="1" dirty="0">
                <a:solidFill>
                  <a:srgbClr val="0070C0"/>
                </a:solidFill>
                <a:latin typeface="Arial" panose="020B0604020202020204"/>
              </a:rPr>
              <a:t>?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0045D92-9810-4D16-98C5-616EBADECD21}"/>
              </a:ext>
            </a:extLst>
          </p:cNvPr>
          <p:cNvSpPr txBox="1"/>
          <p:nvPr/>
        </p:nvSpPr>
        <p:spPr>
          <a:xfrm>
            <a:off x="810096" y="585013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400" i="1" dirty="0" err="1">
                <a:solidFill>
                  <a:srgbClr val="808285"/>
                </a:solidFill>
                <a:latin typeface="Arial" panose="020B0604020202020204"/>
              </a:rPr>
              <a:t>energie</a:t>
            </a:r>
            <a:r>
              <a:rPr lang="en-GB" sz="1400" i="1" dirty="0">
                <a:solidFill>
                  <a:srgbClr val="808285"/>
                </a:solidFill>
                <a:latin typeface="Arial" panose="020B0604020202020204"/>
              </a:rPr>
              <a:t> </a:t>
            </a:r>
          </a:p>
          <a:p>
            <a:pPr algn="ctr" defTabSz="914377">
              <a:defRPr/>
            </a:pPr>
            <a:r>
              <a:rPr lang="en-GB" sz="1400" i="1" dirty="0" err="1">
                <a:solidFill>
                  <a:srgbClr val="808285"/>
                </a:solidFill>
                <a:latin typeface="Arial" panose="020B0604020202020204"/>
              </a:rPr>
              <a:t>operatie</a:t>
            </a:r>
            <a:endParaRPr lang="en-GB" sz="1400" i="1" dirty="0">
              <a:solidFill>
                <a:srgbClr val="808285"/>
              </a:solidFill>
              <a:latin typeface="Arial" panose="020B0604020202020204"/>
            </a:endParaRP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683AB64-5E27-470B-8227-483EA16E94C5}"/>
              </a:ext>
            </a:extLst>
          </p:cNvPr>
          <p:cNvCxnSpPr>
            <a:cxnSpLocks/>
          </p:cNvCxnSpPr>
          <p:nvPr/>
        </p:nvCxnSpPr>
        <p:spPr>
          <a:xfrm flipH="1">
            <a:off x="1235077" y="1911144"/>
            <a:ext cx="1" cy="327092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170BD2C2-2089-454B-95F7-5BAA2DAA7B2B}"/>
              </a:ext>
            </a:extLst>
          </p:cNvPr>
          <p:cNvCxnSpPr>
            <a:cxnSpLocks/>
          </p:cNvCxnSpPr>
          <p:nvPr/>
        </p:nvCxnSpPr>
        <p:spPr>
          <a:xfrm>
            <a:off x="3124201" y="6187577"/>
            <a:ext cx="671395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DC613084-6A68-4065-A69D-6DD33CA3A113}"/>
              </a:ext>
            </a:extLst>
          </p:cNvPr>
          <p:cNvSpPr txBox="1"/>
          <p:nvPr/>
        </p:nvSpPr>
        <p:spPr>
          <a:xfrm>
            <a:off x="10572211" y="5724516"/>
            <a:ext cx="5040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  <a:buClr>
                <a:srgbClr val="C8102E"/>
              </a:buClr>
              <a:defRPr/>
            </a:pPr>
            <a:r>
              <a:rPr lang="en-US" sz="800" dirty="0">
                <a:solidFill>
                  <a:srgbClr val="2C2A29"/>
                </a:solidFill>
                <a:latin typeface="Arial"/>
              </a:rPr>
              <a:t>©MEP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AE229600-4185-4A4A-9D69-53006C458FCB}"/>
              </a:ext>
            </a:extLst>
          </p:cNvPr>
          <p:cNvSpPr txBox="1"/>
          <p:nvPr/>
        </p:nvSpPr>
        <p:spPr>
          <a:xfrm>
            <a:off x="2639616" y="402957"/>
            <a:ext cx="73928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Wie </a:t>
            </a:r>
            <a:r>
              <a:rPr lang="en-US" sz="2667" dirty="0" err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moet</a:t>
            </a:r>
            <a:r>
              <a:rPr lang="en-US" sz="2667" dirty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2667" dirty="0" err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waterstof</a:t>
            </a:r>
            <a:r>
              <a:rPr lang="en-US" sz="2667" dirty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2667" dirty="0" err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willen</a:t>
            </a:r>
            <a:r>
              <a:rPr lang="en-US" sz="2667" dirty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7243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9" grpId="0"/>
      <p:bldP spid="23" grpId="0"/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109</Words>
  <Application>Microsoft Macintosh PowerPoint</Application>
  <PresentationFormat>Breedbeeld</PresentationFormat>
  <Paragraphs>31</Paragraphs>
  <Slides>5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67</cp:revision>
  <dcterms:created xsi:type="dcterms:W3CDTF">2019-02-24T15:05:00Z</dcterms:created>
  <dcterms:modified xsi:type="dcterms:W3CDTF">2019-04-19T10:45:34Z</dcterms:modified>
</cp:coreProperties>
</file>