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4" r:id="rId2"/>
    <p:sldId id="294" r:id="rId3"/>
    <p:sldId id="335" r:id="rId4"/>
    <p:sldId id="333" r:id="rId5"/>
    <p:sldId id="324" r:id="rId6"/>
    <p:sldId id="325" r:id="rId7"/>
    <p:sldId id="326" r:id="rId8"/>
    <p:sldId id="267" r:id="rId9"/>
    <p:sldId id="268" r:id="rId10"/>
    <p:sldId id="337" r:id="rId11"/>
    <p:sldId id="338" r:id="rId12"/>
    <p:sldId id="339" r:id="rId13"/>
    <p:sldId id="340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hiddenSlides="1" frameSlides="1"/>
  <p:clrMru>
    <a:srgbClr val="009700"/>
    <a:srgbClr val="003900"/>
    <a:srgbClr val="DA5700"/>
    <a:srgbClr val="F6311A"/>
    <a:srgbClr val="44F633"/>
    <a:srgbClr val="EDE621"/>
    <a:srgbClr val="006600"/>
    <a:srgbClr val="FF6600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/>
    <p:restoredTop sz="94643"/>
  </p:normalViewPr>
  <p:slideViewPr>
    <p:cSldViewPr>
      <p:cViewPr varScale="1">
        <p:scale>
          <a:sx n="120" d="100"/>
          <a:sy n="120" d="100"/>
        </p:scale>
        <p:origin x="12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14460-5D58-444A-A683-B73667C4DD65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4426E-358D-9046-814B-D02E5858E09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62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5B4BF-5FEE-4E28-98FC-8666B78C59F9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455DB-D1CD-4A67-B7DB-13E29AB433D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88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797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0784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215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902145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auto">
          <a:xfrm>
            <a:off x="4445000" y="0"/>
            <a:ext cx="4699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900" b="1" i="0" u="none" strike="noStrike" cap="none" normalizeH="0" baseline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72706" name="Picture 2" descr="C:\Users\Maud\Documents\Hema Album Software Advanced\EAGR boekje\_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1200" y="1232878"/>
            <a:ext cx="3138488" cy="4704372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7" name="Picture 3" descr="C:\Users\Maud\Documents\Hema Album Software Advanced\EAGR boekje\_1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18025" y="1385888"/>
            <a:ext cx="4324350" cy="4314825"/>
          </a:xfrm>
          <a:prstGeom prst="rect">
            <a:avLst/>
          </a:prstGeom>
          <a:noFill/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318707538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ep 21"/>
          <p:cNvGrpSpPr/>
          <p:nvPr/>
        </p:nvGrpSpPr>
        <p:grpSpPr>
          <a:xfrm>
            <a:off x="1619250" y="1574800"/>
            <a:ext cx="7242175" cy="3910013"/>
            <a:chOff x="1619250" y="1574800"/>
            <a:chExt cx="7242175" cy="3910013"/>
          </a:xfrm>
        </p:grpSpPr>
        <p:sp>
          <p:nvSpPr>
            <p:cNvPr id="41987" name="Text Box 3"/>
            <p:cNvSpPr txBox="1">
              <a:spLocks noChangeArrowheads="1"/>
            </p:cNvSpPr>
            <p:nvPr/>
          </p:nvSpPr>
          <p:spPr bwMode="auto">
            <a:xfrm>
              <a:off x="3348038" y="2060575"/>
              <a:ext cx="19446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Assess</a:t>
              </a:r>
            </a:p>
          </p:txBody>
        </p:sp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3348038" y="3284538"/>
              <a:ext cx="21605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Decide</a:t>
              </a:r>
            </a:p>
          </p:txBody>
        </p:sp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3348038" y="4581525"/>
              <a:ext cx="21605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Perform</a:t>
              </a:r>
            </a:p>
          </p:txBody>
        </p:sp>
        <p:sp>
          <p:nvSpPr>
            <p:cNvPr id="41990" name="Text Box 6"/>
            <p:cNvSpPr txBox="1">
              <a:spLocks noChangeArrowheads="1"/>
            </p:cNvSpPr>
            <p:nvPr/>
          </p:nvSpPr>
          <p:spPr bwMode="auto">
            <a:xfrm>
              <a:off x="3851275" y="2708275"/>
              <a:ext cx="324008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Sense of urgency</a:t>
              </a:r>
            </a:p>
          </p:txBody>
        </p:sp>
        <p:sp>
          <p:nvSpPr>
            <p:cNvPr id="41991" name="Text Box 7"/>
            <p:cNvSpPr txBox="1">
              <a:spLocks noChangeArrowheads="1"/>
            </p:cNvSpPr>
            <p:nvPr/>
          </p:nvSpPr>
          <p:spPr bwMode="auto">
            <a:xfrm>
              <a:off x="1619250" y="3573463"/>
              <a:ext cx="93503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Situation</a:t>
              </a: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3851275" y="4005263"/>
              <a:ext cx="324008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Plan</a:t>
              </a:r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779838" y="2492375"/>
              <a:ext cx="0" cy="8651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>
              <a:off x="3779838" y="3716338"/>
              <a:ext cx="0" cy="936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3779838" y="5013325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 flipH="1">
              <a:off x="2627313" y="5445125"/>
              <a:ext cx="11525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 flipV="1">
              <a:off x="2627313" y="2349500"/>
              <a:ext cx="0" cy="3095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627313" y="2349500"/>
              <a:ext cx="5762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3779838" y="1700213"/>
              <a:ext cx="0" cy="4333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pic>
          <p:nvPicPr>
            <p:cNvPr id="17" name="Picture 2" descr="fronta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03825" y="3636963"/>
              <a:ext cx="3048000" cy="1847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kstvak 18"/>
            <p:cNvSpPr txBox="1"/>
            <p:nvPr/>
          </p:nvSpPr>
          <p:spPr>
            <a:xfrm>
              <a:off x="7175500" y="3695700"/>
              <a:ext cx="1068908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400" b="1" dirty="0" err="1">
                  <a:solidFill>
                    <a:schemeClr val="tx1"/>
                  </a:solidFill>
                </a:rPr>
                <a:t>Frontal</a:t>
              </a:r>
              <a:r>
                <a:rPr lang="nl-NL" sz="1400" b="1" dirty="0">
                  <a:solidFill>
                    <a:schemeClr val="tx1"/>
                  </a:solidFill>
                </a:rPr>
                <a:t> </a:t>
              </a:r>
            </a:p>
            <a:p>
              <a:r>
                <a:rPr lang="nl-NL" sz="1400" b="1" dirty="0">
                  <a:solidFill>
                    <a:schemeClr val="tx1"/>
                  </a:solidFill>
                </a:rPr>
                <a:t>cortex</a:t>
              </a:r>
            </a:p>
            <a:p>
              <a:endParaRPr lang="nl-NL" sz="1400" dirty="0">
                <a:solidFill>
                  <a:schemeClr val="tx1"/>
                </a:solidFill>
              </a:endParaRPr>
            </a:p>
          </p:txBody>
        </p:sp>
        <p:pic>
          <p:nvPicPr>
            <p:cNvPr id="20" name="Picture 2" descr="amgydal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13425" y="1574800"/>
              <a:ext cx="3048000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kstvak 20"/>
            <p:cNvSpPr txBox="1"/>
            <p:nvPr/>
          </p:nvSpPr>
          <p:spPr>
            <a:xfrm>
              <a:off x="5829300" y="2705100"/>
              <a:ext cx="109220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400" b="1" dirty="0" err="1">
                  <a:solidFill>
                    <a:schemeClr val="tx1"/>
                  </a:solidFill>
                </a:rPr>
                <a:t>Amygdala</a:t>
              </a:r>
              <a:endParaRPr lang="nl-NL" sz="1400" b="1" dirty="0">
                <a:solidFill>
                  <a:schemeClr val="tx1"/>
                </a:solidFill>
              </a:endParaRPr>
            </a:p>
            <a:p>
              <a:endParaRPr lang="nl-NL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37361071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467544" y="260648"/>
            <a:ext cx="7772400" cy="1470025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Verantwoordelijkheid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expertise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zijn</a:t>
            </a:r>
            <a: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een</a:t>
            </a:r>
            <a: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setje</a:t>
            </a:r>
            <a:b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endParaRPr lang="nl-NL" sz="3200" kern="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vak 3"/>
          <p:cNvSpPr txBox="1"/>
          <p:nvPr/>
        </p:nvSpPr>
        <p:spPr>
          <a:xfrm>
            <a:off x="2123728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39552" y="1916832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Om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verantwoordelijkheid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waar te maken heb je </a:t>
            </a:r>
            <a:r>
              <a:rPr lang="nl-NL" sz="2000" dirty="0">
                <a:solidFill>
                  <a:srgbClr val="00FF00"/>
                </a:solidFill>
                <a:latin typeface="Arial Black" pitchFamily="34" charset="0"/>
              </a:rPr>
              <a:t>expertise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nodig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sz="2000" dirty="0">
              <a:solidFill>
                <a:srgbClr val="00B0F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Wie </a:t>
            </a:r>
            <a:r>
              <a:rPr lang="nl-NL" sz="2000" dirty="0">
                <a:solidFill>
                  <a:srgbClr val="00FF00"/>
                </a:solidFill>
                <a:latin typeface="Arial Black" pitchFamily="34" charset="0"/>
              </a:rPr>
              <a:t>expertise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heeft kan zich niet aan zijn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verantwoordelijkheid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onttrekken 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sz="2000" dirty="0">
              <a:solidFill>
                <a:srgbClr val="00B0F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Wie zich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voelt ontwikkelt zich razendsnel tot </a:t>
            </a:r>
            <a:r>
              <a:rPr lang="nl-NL" sz="2000" dirty="0">
                <a:solidFill>
                  <a:srgbClr val="00FF00"/>
                </a:solidFill>
                <a:latin typeface="Arial Black" pitchFamily="34" charset="0"/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982639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173964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764704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1720840"/>
            <a:ext cx="65527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heftruck leverancier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eindgebruiker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Operationele gezondheid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Service kwaliteit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Financiële gezondheid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64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1072" y="170080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rPr>
              <a:t>Wat bepaalt het vertrouwen van de heftruck leverancier?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eindgebruiker?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Wanneer is een vloot Operationeel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rPr>
              <a:t>Wat is het belang van service-kwaliteit?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Wanneer is een contract financieel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Wat is het belang van onze </a:t>
            </a: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71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539552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1720840"/>
            <a:ext cx="6552728" cy="3200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rgbClr val="006600"/>
                </a:solidFill>
                <a:latin typeface="Arial Black" pitchFamily="34" charset="0"/>
              </a:rPr>
              <a:t>Backbone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Financiële gezondheid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r>
              <a:rPr lang="nl-NL" sz="2000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Onze toegevoegde waarde in de wereld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Service kwaliteit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Operationele gezondheid</a:t>
            </a:r>
          </a:p>
          <a:p>
            <a:endParaRPr lang="nl-NL" sz="2000" dirty="0">
              <a:solidFill>
                <a:srgbClr val="008000"/>
              </a:solidFill>
              <a:latin typeface="Arial Black" pitchFamily="34" charset="0"/>
            </a:endParaRPr>
          </a:p>
          <a:p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Business Control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eindgebruiker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heftruck leverancier</a:t>
            </a:r>
          </a:p>
        </p:txBody>
      </p:sp>
    </p:spTree>
    <p:extLst>
      <p:ext uri="{BB962C8B-B14F-4D97-AF65-F5344CB8AC3E}">
        <p14:creationId xmlns:p14="http://schemas.microsoft.com/office/powerpoint/2010/main" val="202771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39552" y="260648"/>
            <a:ext cx="8229600" cy="5976664"/>
            <a:chOff x="539552" y="260648"/>
            <a:chExt cx="8229600" cy="5976664"/>
          </a:xfrm>
        </p:grpSpPr>
        <p:sp>
          <p:nvSpPr>
            <p:cNvPr id="24" name="Titel 1"/>
            <p:cNvSpPr txBox="1">
              <a:spLocks/>
            </p:cNvSpPr>
            <p:nvPr/>
          </p:nvSpPr>
          <p:spPr>
            <a:xfrm>
              <a:off x="539552" y="260648"/>
              <a:ext cx="8229600" cy="723900"/>
            </a:xfrm>
            <a:prstGeom prst="rect">
              <a:avLst/>
            </a:prstGeom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NL" sz="2800" kern="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Hoppecke</a:t>
              </a:r>
              <a:r>
                <a:rPr lang="nl-NL" sz="280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 Performance Indicatoren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971600" y="1196752"/>
              <a:ext cx="7344816" cy="5040560"/>
              <a:chOff x="971600" y="1196752"/>
              <a:chExt cx="7344816" cy="504056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971600" y="1196752"/>
                <a:ext cx="7344816" cy="5040560"/>
              </a:xfrm>
              <a:prstGeom prst="ellipse">
                <a:avLst/>
              </a:prstGeom>
              <a:solidFill>
                <a:srgbClr val="44F633"/>
              </a:solidFill>
              <a:ln w="15875">
                <a:solidFill>
                  <a:srgbClr val="44F633"/>
                </a:solidFill>
              </a:ln>
              <a:effectLst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357009" y="1772816"/>
                <a:ext cx="6311335" cy="4100480"/>
              </a:xfrm>
              <a:prstGeom prst="ellipse">
                <a:avLst/>
              </a:prstGeom>
              <a:solidFill>
                <a:srgbClr val="44F633"/>
              </a:solidFill>
              <a:ln w="15875">
                <a:solidFill>
                  <a:srgbClr val="44F633"/>
                </a:solidFill>
              </a:ln>
              <a:effectLst>
                <a:outerShdw blurRad="193675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768632" y="2348880"/>
                <a:ext cx="5179632" cy="3104369"/>
              </a:xfrm>
              <a:prstGeom prst="ellipse">
                <a:avLst/>
              </a:prstGeom>
              <a:solidFill>
                <a:srgbClr val="006600"/>
              </a:solidFill>
              <a:ln>
                <a:solidFill>
                  <a:srgbClr val="006600"/>
                </a:solidFill>
              </a:ln>
              <a:effectLst>
                <a:glow>
                  <a:srgbClr val="006600"/>
                </a:glow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Text Box 7"/>
              <p:cNvSpPr txBox="1"/>
              <p:nvPr/>
            </p:nvSpPr>
            <p:spPr>
              <a:xfrm>
                <a:off x="3923928" y="1340768"/>
                <a:ext cx="2802063" cy="441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nl-NL" sz="1200" b="1" dirty="0">
                    <a:solidFill>
                      <a:srgbClr val="006600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Vertrouwen heftruckleverancier</a:t>
                </a:r>
                <a:endParaRPr lang="nl-NL" sz="1200" b="1" dirty="0">
                  <a:solidFill>
                    <a:srgbClr val="006600"/>
                  </a:solidFill>
                  <a:latin typeface="Arial Narrow"/>
                  <a:ea typeface="ＭＳ 明朝"/>
                  <a:cs typeface="Times New Roman"/>
                </a:endParaRPr>
              </a:p>
            </p:txBody>
          </p:sp>
          <p:sp>
            <p:nvSpPr>
              <p:cNvPr id="19" name="Text Box 8"/>
              <p:cNvSpPr txBox="1"/>
              <p:nvPr/>
            </p:nvSpPr>
            <p:spPr>
              <a:xfrm>
                <a:off x="3707904" y="1988840"/>
                <a:ext cx="2238084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>
                    <a:solidFill>
                      <a:srgbClr val="006600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Vertrouwen eindgebruiker</a:t>
                </a:r>
              </a:p>
            </p:txBody>
          </p:sp>
          <p:sp>
            <p:nvSpPr>
              <p:cNvPr id="20" name="Text Box 9"/>
              <p:cNvSpPr txBox="1"/>
              <p:nvPr/>
            </p:nvSpPr>
            <p:spPr>
              <a:xfrm>
                <a:off x="3491880" y="2420888"/>
                <a:ext cx="3928729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300" b="1" dirty="0">
                    <a:solidFill>
                      <a:srgbClr val="FFFFFF"/>
                    </a:solidFill>
                    <a:effectLst>
                      <a:glow rad="228600">
                        <a:schemeClr val="accent3">
                          <a:satMod val="175000"/>
                          <a:alpha val="40000"/>
                        </a:schemeClr>
                      </a:glow>
                    </a:effectLst>
                    <a:latin typeface="Arial Narrow"/>
                    <a:ea typeface="ＭＳ 明朝"/>
                    <a:cs typeface="Times New Roman"/>
                  </a:rPr>
                  <a:t>Operationele gezondheid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23728" y="2852936"/>
                <a:ext cx="4248472" cy="2232248"/>
              </a:xfrm>
              <a:prstGeom prst="ellipse">
                <a:avLst/>
              </a:prstGeom>
              <a:solidFill>
                <a:srgbClr val="006600"/>
              </a:solidFill>
              <a:ln>
                <a:solidFill>
                  <a:srgbClr val="006600"/>
                </a:solidFill>
              </a:ln>
              <a:effectLst>
                <a:glow rad="101600">
                  <a:srgbClr val="006600">
                    <a:alpha val="75000"/>
                  </a:srgbClr>
                </a:glow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2339752" y="3356992"/>
                <a:ext cx="3138148" cy="1536195"/>
              </a:xfrm>
              <a:prstGeom prst="ellipse">
                <a:avLst/>
              </a:prstGeom>
              <a:solidFill>
                <a:srgbClr val="003900"/>
              </a:solidFill>
              <a:ln>
                <a:solidFill>
                  <a:srgbClr val="003900"/>
                </a:solidFill>
              </a:ln>
              <a:effectLst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" name="Text Box 10"/>
              <p:cNvSpPr txBox="1"/>
              <p:nvPr/>
            </p:nvSpPr>
            <p:spPr>
              <a:xfrm>
                <a:off x="3101635" y="3429000"/>
                <a:ext cx="2008017" cy="441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Financiële gezondheid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200" i="1" dirty="0">
                  <a:effectLst/>
                  <a:ea typeface="ＭＳ 明朝"/>
                  <a:cs typeface="Times New Roman"/>
                </a:endParaRPr>
              </a:p>
            </p:txBody>
          </p:sp>
          <p:sp>
            <p:nvSpPr>
              <p:cNvPr id="23" name="Text Box 9"/>
              <p:cNvSpPr txBox="1"/>
              <p:nvPr/>
            </p:nvSpPr>
            <p:spPr>
              <a:xfrm>
                <a:off x="3275856" y="2924944"/>
                <a:ext cx="3928729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300" b="1" dirty="0">
                    <a:solidFill>
                      <a:srgbClr val="FFFFFF"/>
                    </a:solidFill>
                    <a:effectLst>
                      <a:glow rad="228600">
                        <a:schemeClr val="accent3">
                          <a:satMod val="175000"/>
                          <a:alpha val="40000"/>
                        </a:schemeClr>
                      </a:glow>
                    </a:effectLst>
                    <a:latin typeface="Arial Narrow"/>
                    <a:ea typeface="ＭＳ 明朝"/>
                    <a:cs typeface="Times New Roman"/>
                  </a:rPr>
                  <a:t>Service kwaliteit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843808" y="3861048"/>
                <a:ext cx="1858308" cy="715856"/>
              </a:xfrm>
              <a:prstGeom prst="ellipse">
                <a:avLst/>
              </a:prstGeom>
              <a:solidFill>
                <a:srgbClr val="003900"/>
              </a:solidFill>
              <a:ln>
                <a:solidFill>
                  <a:srgbClr val="003900"/>
                </a:solidFill>
              </a:ln>
              <a:effectLst>
                <a:glow rad="101600">
                  <a:schemeClr val="tx1">
                    <a:alpha val="23000"/>
                  </a:schemeClr>
                </a:glow>
                <a:outerShdw blurRad="193675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Text Box 6"/>
              <p:cNvSpPr txBox="1"/>
              <p:nvPr/>
            </p:nvSpPr>
            <p:spPr>
              <a:xfrm>
                <a:off x="2987824" y="3933056"/>
                <a:ext cx="1658797" cy="5292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 err="1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Installed</a:t>
                </a:r>
                <a:r>
                  <a:rPr lang="nl-NL" sz="1200" b="1" dirty="0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 Base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200" i="1" dirty="0">
                  <a:effectLst/>
                  <a:ea typeface="ＭＳ 明朝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9464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 txBox="1">
            <a:spLocks/>
          </p:cNvSpPr>
          <p:nvPr/>
        </p:nvSpPr>
        <p:spPr>
          <a:xfrm>
            <a:off x="539552" y="260648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13" name="Oval 12"/>
          <p:cNvSpPr/>
          <p:nvPr/>
        </p:nvSpPr>
        <p:spPr>
          <a:xfrm>
            <a:off x="899592" y="908720"/>
            <a:ext cx="7344816" cy="5040560"/>
          </a:xfrm>
          <a:prstGeom prst="ellipse">
            <a:avLst/>
          </a:prstGeom>
          <a:solidFill>
            <a:srgbClr val="44F633"/>
          </a:solidFill>
          <a:ln w="15875">
            <a:solidFill>
              <a:srgbClr val="44F633"/>
            </a:solidFill>
          </a:ln>
          <a:effectLst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57009" y="1484784"/>
            <a:ext cx="6311335" cy="4032448"/>
          </a:xfrm>
          <a:prstGeom prst="ellipse">
            <a:avLst/>
          </a:prstGeom>
          <a:solidFill>
            <a:srgbClr val="44F633"/>
          </a:solidFill>
          <a:ln w="15875">
            <a:solidFill>
              <a:srgbClr val="44F633"/>
            </a:solidFill>
          </a:ln>
          <a:effectLst>
            <a:outerShdw blurRad="193675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68632" y="2060848"/>
            <a:ext cx="5179632" cy="3104369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glow>
              <a:srgbClr val="006600"/>
            </a:glow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75856" y="616530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/>
              <a:t>Wie</a:t>
            </a:r>
            <a:r>
              <a:rPr lang="en-US" b="1" i="1" dirty="0"/>
              <a:t> </a:t>
            </a:r>
            <a:r>
              <a:rPr lang="en-US" b="1" i="1" dirty="0" err="1"/>
              <a:t>heeft</a:t>
            </a:r>
            <a:r>
              <a:rPr lang="en-US" b="1" i="1" dirty="0"/>
              <a:t> het </a:t>
            </a:r>
            <a:r>
              <a:rPr lang="en-US" b="1" i="1" dirty="0" err="1"/>
              <a:t>overzicht</a:t>
            </a:r>
            <a:endParaRPr lang="en-US" b="1" i="1" dirty="0"/>
          </a:p>
        </p:txBody>
      </p:sp>
      <p:sp>
        <p:nvSpPr>
          <p:cNvPr id="15" name="Oval 14"/>
          <p:cNvSpPr/>
          <p:nvPr/>
        </p:nvSpPr>
        <p:spPr>
          <a:xfrm>
            <a:off x="2123728" y="2564904"/>
            <a:ext cx="4248472" cy="2232248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glow rad="101600">
              <a:srgbClr val="006600">
                <a:alpha val="75000"/>
              </a:srgbClr>
            </a:glow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339752" y="3068960"/>
            <a:ext cx="3138148" cy="1536195"/>
          </a:xfrm>
          <a:prstGeom prst="ellipse">
            <a:avLst/>
          </a:prstGeom>
          <a:solidFill>
            <a:srgbClr val="003900"/>
          </a:solidFill>
          <a:ln>
            <a:solidFill>
              <a:srgbClr val="003900"/>
            </a:solidFill>
          </a:ln>
          <a:effectLst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71800" y="3573016"/>
            <a:ext cx="1858308" cy="715856"/>
          </a:xfrm>
          <a:prstGeom prst="ellipse">
            <a:avLst/>
          </a:prstGeom>
          <a:solidFill>
            <a:srgbClr val="003900"/>
          </a:solidFill>
          <a:ln>
            <a:solidFill>
              <a:srgbClr val="003900"/>
            </a:solidFill>
          </a:ln>
          <a:effectLst>
            <a:glow rad="101600">
              <a:schemeClr val="tx1">
                <a:alpha val="23000"/>
              </a:schemeClr>
            </a:glow>
            <a:outerShdw blurRad="193675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Text Box 6"/>
          <p:cNvSpPr txBox="1"/>
          <p:nvPr/>
        </p:nvSpPr>
        <p:spPr>
          <a:xfrm>
            <a:off x="3131840" y="3645024"/>
            <a:ext cx="1368152" cy="432048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 err="1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Installed</a:t>
            </a:r>
            <a:r>
              <a:rPr lang="nl-NL" sz="1200" b="1" dirty="0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 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44F633"/>
                </a:solidFill>
                <a:latin typeface="Arial Narrow"/>
                <a:ea typeface="ＭＳ 明朝"/>
                <a:cs typeface="Times New Roman"/>
              </a:rPr>
              <a:t>Account manager</a:t>
            </a:r>
            <a:endParaRPr lang="nl-NL" sz="1200" b="1" i="1" dirty="0">
              <a:solidFill>
                <a:srgbClr val="44F633"/>
              </a:solidFill>
              <a:effectLst/>
              <a:latin typeface="Arial Narrow"/>
              <a:ea typeface="ＭＳ 明朝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effectLst/>
              <a:ea typeface="ＭＳ 明朝"/>
              <a:cs typeface="Times New Roman"/>
            </a:endParaRPr>
          </a:p>
        </p:txBody>
      </p:sp>
      <p:sp>
        <p:nvSpPr>
          <p:cNvPr id="25" name="Text Box 7"/>
          <p:cNvSpPr txBox="1"/>
          <p:nvPr/>
        </p:nvSpPr>
        <p:spPr>
          <a:xfrm>
            <a:off x="4211960" y="1052736"/>
            <a:ext cx="2311102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nl-NL" sz="1200" b="1" dirty="0">
                <a:solidFill>
                  <a:srgbClr val="006600"/>
                </a:solidFill>
                <a:effectLst/>
                <a:latin typeface="Arial Narrow"/>
                <a:ea typeface="ＭＳ 明朝"/>
                <a:cs typeface="Times New Roman"/>
              </a:rPr>
              <a:t>Vertrouwen heftruckleverancier</a:t>
            </a:r>
          </a:p>
          <a:p>
            <a:r>
              <a:rPr lang="nl-NL" sz="1200" b="1" i="1" dirty="0">
                <a:solidFill>
                  <a:srgbClr val="006600"/>
                </a:solidFill>
                <a:latin typeface="Arial Narrow"/>
                <a:ea typeface="ＭＳ 明朝"/>
                <a:cs typeface="Times New Roman"/>
              </a:rPr>
              <a:t>Account manager</a:t>
            </a:r>
          </a:p>
        </p:txBody>
      </p:sp>
      <p:sp>
        <p:nvSpPr>
          <p:cNvPr id="26" name="Text Box 8"/>
          <p:cNvSpPr txBox="1"/>
          <p:nvPr/>
        </p:nvSpPr>
        <p:spPr>
          <a:xfrm>
            <a:off x="3995936" y="1628800"/>
            <a:ext cx="184594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>
                <a:solidFill>
                  <a:srgbClr val="006600"/>
                </a:solidFill>
                <a:effectLst/>
                <a:latin typeface="Arial Narrow"/>
                <a:ea typeface="ＭＳ 明朝"/>
                <a:cs typeface="Times New Roman"/>
              </a:rPr>
              <a:t>Vertrouwen eindgebruiker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006600"/>
                </a:solidFill>
                <a:latin typeface="Arial Narrow"/>
                <a:ea typeface="ＭＳ 明朝"/>
                <a:cs typeface="Times New Roman"/>
              </a:rPr>
              <a:t>Account manager</a:t>
            </a:r>
            <a:endParaRPr lang="nl-NL" sz="1200" b="1" i="1" dirty="0">
              <a:solidFill>
                <a:srgbClr val="006600"/>
              </a:solidFill>
              <a:effectLst/>
              <a:latin typeface="Arial Narrow"/>
              <a:ea typeface="ＭＳ 明朝"/>
              <a:cs typeface="Times New Roman"/>
            </a:endParaRPr>
          </a:p>
        </p:txBody>
      </p:sp>
      <p:sp>
        <p:nvSpPr>
          <p:cNvPr id="27" name="Text Box 9"/>
          <p:cNvSpPr txBox="1"/>
          <p:nvPr/>
        </p:nvSpPr>
        <p:spPr>
          <a:xfrm>
            <a:off x="3635896" y="2132856"/>
            <a:ext cx="324036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Operationele gezondheid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i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Vlootbeheerder</a:t>
            </a:r>
          </a:p>
        </p:txBody>
      </p:sp>
      <p:sp>
        <p:nvSpPr>
          <p:cNvPr id="28" name="Text Box 10"/>
          <p:cNvSpPr txBox="1"/>
          <p:nvPr/>
        </p:nvSpPr>
        <p:spPr>
          <a:xfrm>
            <a:off x="3275856" y="3068960"/>
            <a:ext cx="1656184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Financiële gezondheid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44F633"/>
                </a:solidFill>
                <a:latin typeface="Arial Narrow"/>
                <a:ea typeface="ＭＳ 明朝"/>
                <a:cs typeface="Times New Roman"/>
              </a:rPr>
              <a:t>Contract controller</a:t>
            </a:r>
            <a:endParaRPr lang="nl-NL" sz="1200" b="1" i="1" dirty="0">
              <a:solidFill>
                <a:srgbClr val="44F633"/>
              </a:solidFill>
              <a:effectLst/>
              <a:latin typeface="Arial Narrow"/>
              <a:ea typeface="ＭＳ 明朝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effectLst/>
              <a:ea typeface="ＭＳ 明朝"/>
              <a:cs typeface="Times New Roman"/>
            </a:endParaRPr>
          </a:p>
        </p:txBody>
      </p:sp>
      <p:sp>
        <p:nvSpPr>
          <p:cNvPr id="29" name="Text Box 9"/>
          <p:cNvSpPr txBox="1"/>
          <p:nvPr/>
        </p:nvSpPr>
        <p:spPr>
          <a:xfrm>
            <a:off x="3419872" y="2636912"/>
            <a:ext cx="324036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Service kwaliteit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i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Service coördinator</a:t>
            </a:r>
          </a:p>
        </p:txBody>
      </p:sp>
    </p:spTree>
    <p:extLst>
      <p:ext uri="{BB962C8B-B14F-4D97-AF65-F5344CB8AC3E}">
        <p14:creationId xmlns:p14="http://schemas.microsoft.com/office/powerpoint/2010/main" val="1287735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el 1"/>
          <p:cNvSpPr txBox="1">
            <a:spLocks/>
          </p:cNvSpPr>
          <p:nvPr/>
        </p:nvSpPr>
        <p:spPr>
          <a:xfrm>
            <a:off x="0" y="404664"/>
            <a:ext cx="9144000" cy="762000"/>
          </a:xfrm>
          <a:prstGeom prst="rect">
            <a:avLst/>
          </a:prstGeom>
        </p:spPr>
        <p:txBody>
          <a:bodyPr/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Managing of margins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err="1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Wie</a:t>
            </a:r>
            <a:r>
              <a:rPr lang="en-US" sz="2400" b="1" i="1" kern="0" dirty="0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is </a:t>
            </a:r>
            <a:r>
              <a:rPr lang="en-US" sz="2400" b="1" i="1" kern="0" dirty="0" err="1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verantwoordelijk</a:t>
            </a:r>
            <a:endParaRPr lang="en-US" sz="2400" b="1" i="1" kern="0" dirty="0">
              <a:solidFill>
                <a:srgbClr val="038B2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1547664" y="2060848"/>
            <a:ext cx="5141292" cy="3465676"/>
            <a:chOff x="1547664" y="2060848"/>
            <a:chExt cx="5141292" cy="3465676"/>
          </a:xfrm>
        </p:grpSpPr>
        <p:grpSp>
          <p:nvGrpSpPr>
            <p:cNvPr id="5" name="Group 4"/>
            <p:cNvGrpSpPr/>
            <p:nvPr/>
          </p:nvGrpSpPr>
          <p:grpSpPr>
            <a:xfrm>
              <a:off x="1547664" y="2060848"/>
              <a:ext cx="5141292" cy="2997914"/>
              <a:chOff x="1547664" y="2060848"/>
              <a:chExt cx="5141292" cy="2997914"/>
            </a:xfrm>
          </p:grpSpPr>
          <p:sp>
            <p:nvSpPr>
              <p:cNvPr id="2" name="Gelijkbenige driehoek 1"/>
              <p:cNvSpPr/>
              <p:nvPr/>
            </p:nvSpPr>
            <p:spPr bwMode="auto">
              <a:xfrm rot="16200000">
                <a:off x="3289979" y="2901466"/>
                <a:ext cx="2765799" cy="1423830"/>
              </a:xfrm>
              <a:prstGeom prst="triangle">
                <a:avLst>
                  <a:gd name="adj" fmla="val 49852"/>
                </a:avLst>
              </a:prstGeom>
              <a:solidFill>
                <a:srgbClr val="0054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" name="Gelijkbenige driehoek 2"/>
              <p:cNvSpPr/>
              <p:nvPr/>
            </p:nvSpPr>
            <p:spPr bwMode="auto">
              <a:xfrm>
                <a:off x="2593504" y="3581740"/>
                <a:ext cx="2778983" cy="1383216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8" name="Gelijkbenige driehoek 7"/>
              <p:cNvSpPr/>
              <p:nvPr/>
            </p:nvSpPr>
            <p:spPr bwMode="auto">
              <a:xfrm rot="5400000">
                <a:off x="1922220" y="2914166"/>
                <a:ext cx="2765799" cy="1423830"/>
              </a:xfrm>
              <a:prstGeom prst="triangle">
                <a:avLst>
                  <a:gd name="adj" fmla="val 49852"/>
                </a:avLst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Gelijkbenige driehoek 8"/>
              <p:cNvSpPr/>
              <p:nvPr/>
            </p:nvSpPr>
            <p:spPr bwMode="auto">
              <a:xfrm rot="10800000">
                <a:off x="2555404" y="2242067"/>
                <a:ext cx="2820924" cy="1385242"/>
              </a:xfrm>
              <a:prstGeom prst="triangle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Tekstvak 15"/>
              <p:cNvSpPr txBox="1"/>
              <p:nvPr/>
            </p:nvSpPr>
            <p:spPr>
              <a:xfrm>
                <a:off x="3347864" y="3429000"/>
                <a:ext cx="1224136" cy="430887"/>
              </a:xfrm>
              <a:prstGeom prst="rect">
                <a:avLst/>
              </a:prstGeom>
              <a:solidFill>
                <a:srgbClr val="0054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Vlootbeheer/ </a:t>
                </a:r>
                <a:r>
                  <a:rPr lang="nl-NL" sz="1100" dirty="0" err="1">
                    <a:solidFill>
                      <a:schemeClr val="bg1"/>
                    </a:solidFill>
                  </a:rPr>
                  <a:t>Quality</a:t>
                </a:r>
                <a:r>
                  <a:rPr lang="nl-NL" sz="1100" dirty="0">
                    <a:solidFill>
                      <a:schemeClr val="bg1"/>
                    </a:solidFill>
                  </a:rPr>
                  <a:t> Control</a:t>
                </a:r>
              </a:p>
            </p:txBody>
          </p:sp>
          <p:sp>
            <p:nvSpPr>
              <p:cNvPr id="17" name="Tekstvak 16"/>
              <p:cNvSpPr txBox="1"/>
              <p:nvPr/>
            </p:nvSpPr>
            <p:spPr>
              <a:xfrm>
                <a:off x="1547664" y="2132856"/>
                <a:ext cx="1244600" cy="2616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Contract Beheer</a:t>
                </a:r>
              </a:p>
            </p:txBody>
          </p:sp>
          <p:sp>
            <p:nvSpPr>
              <p:cNvPr id="18" name="Tekstvak 17"/>
              <p:cNvSpPr txBox="1"/>
              <p:nvPr/>
            </p:nvSpPr>
            <p:spPr>
              <a:xfrm>
                <a:off x="5148064" y="2060848"/>
                <a:ext cx="990600" cy="430887"/>
              </a:xfrm>
              <a:prstGeom prst="rect">
                <a:avLst/>
              </a:prstGeom>
              <a:solidFill>
                <a:srgbClr val="7030A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Account Management</a:t>
                </a:r>
              </a:p>
            </p:txBody>
          </p:sp>
          <p:sp>
            <p:nvSpPr>
              <p:cNvPr id="21" name="Tekstvak 20"/>
              <p:cNvSpPr txBox="1"/>
              <p:nvPr/>
            </p:nvSpPr>
            <p:spPr>
              <a:xfrm rot="16200000">
                <a:off x="4298253" y="3466441"/>
                <a:ext cx="11811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Operationele Gezondheid</a:t>
                </a:r>
              </a:p>
            </p:txBody>
          </p:sp>
          <p:sp>
            <p:nvSpPr>
              <p:cNvPr id="22" name="Tekstvak 21"/>
              <p:cNvSpPr txBox="1"/>
              <p:nvPr/>
            </p:nvSpPr>
            <p:spPr>
              <a:xfrm>
                <a:off x="3279304" y="2281079"/>
                <a:ext cx="14097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Klant</a:t>
                </a:r>
              </a:p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Vertrouwen</a:t>
                </a:r>
              </a:p>
            </p:txBody>
          </p:sp>
          <p:sp>
            <p:nvSpPr>
              <p:cNvPr id="24" name="Tekstvak 23"/>
              <p:cNvSpPr txBox="1"/>
              <p:nvPr/>
            </p:nvSpPr>
            <p:spPr>
              <a:xfrm>
                <a:off x="1619672" y="4581128"/>
                <a:ext cx="1274440" cy="43088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Service </a:t>
                </a:r>
                <a:r>
                  <a:rPr lang="nl-NL" sz="1100" dirty="0" err="1">
                    <a:solidFill>
                      <a:schemeClr val="bg1"/>
                    </a:solidFill>
                  </a:rPr>
                  <a:t>Coordinatie</a:t>
                </a:r>
                <a:endParaRPr lang="nl-NL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kstvak 24"/>
              <p:cNvSpPr txBox="1"/>
              <p:nvPr/>
            </p:nvSpPr>
            <p:spPr>
              <a:xfrm>
                <a:off x="3444404" y="4321603"/>
                <a:ext cx="9906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Service Kwaliteit</a:t>
                </a:r>
              </a:p>
            </p:txBody>
          </p:sp>
          <p:sp>
            <p:nvSpPr>
              <p:cNvPr id="26" name="Tekstvak 25"/>
              <p:cNvSpPr txBox="1"/>
              <p:nvPr/>
            </p:nvSpPr>
            <p:spPr>
              <a:xfrm rot="5400000">
                <a:off x="2186717" y="3527699"/>
                <a:ext cx="151052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Financiële gezondheid </a:t>
                </a:r>
              </a:p>
            </p:txBody>
          </p:sp>
          <p:sp>
            <p:nvSpPr>
              <p:cNvPr id="19" name="Tekstvak 18"/>
              <p:cNvSpPr txBox="1"/>
              <p:nvPr/>
            </p:nvSpPr>
            <p:spPr>
              <a:xfrm>
                <a:off x="5076056" y="4797152"/>
                <a:ext cx="1612900" cy="261610"/>
              </a:xfrm>
              <a:prstGeom prst="rect">
                <a:avLst/>
              </a:prstGeom>
              <a:solidFill>
                <a:srgbClr val="008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Monteur</a:t>
                </a: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987824" y="5157192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Hoppecke</a:t>
              </a:r>
              <a:r>
                <a:rPr lang="en-US" dirty="0"/>
                <a:t> team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9042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84F8FE-F6F8-4EAC-82E1-019A2FDD13D3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5004048" y="5085184"/>
            <a:ext cx="3744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28600" indent="-228600" algn="ctr"/>
            <a:r>
              <a:rPr lang="en-US" sz="2400" b="1" dirty="0" err="1">
                <a:solidFill>
                  <a:srgbClr val="FF0000"/>
                </a:solidFill>
              </a:rPr>
              <a:t>Luisteraar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23528" y="5085184"/>
            <a:ext cx="3744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28600" indent="-228600" algn="ctr"/>
            <a:r>
              <a:rPr lang="en-US" sz="2400" b="1" dirty="0" err="1">
                <a:solidFill>
                  <a:srgbClr val="FF0000"/>
                </a:solidFill>
              </a:rPr>
              <a:t>Uitlegger</a:t>
            </a:r>
            <a:endParaRPr lang="en-GB" sz="2400" b="1" dirty="0">
              <a:solidFill>
                <a:srgbClr val="FF0000"/>
              </a:solidFill>
            </a:endParaRPr>
          </a:p>
        </p:txBody>
      </p:sp>
      <p:pic>
        <p:nvPicPr>
          <p:cNvPr id="29702" name="Picture 6" descr="scanou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276872"/>
            <a:ext cx="4226445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 descr="scanou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76872"/>
            <a:ext cx="427852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Tijdelijke aanduiding voor datum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1726F9-EAFF-41AE-923E-5319FB4B9626}" type="datetime8">
              <a:rPr lang="nl-NL"/>
              <a:pPr/>
              <a:t>10-09-19 17:44</a:t>
            </a:fld>
            <a:endParaRPr lang="en-GB"/>
          </a:p>
        </p:txBody>
      </p:sp>
      <p:pic>
        <p:nvPicPr>
          <p:cNvPr id="297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Leren is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making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sense</a:t>
            </a:r>
            <a:endParaRPr lang="nl-NL" sz="32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84F8FE-F6F8-4EAC-82E1-019A2FDD13D3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29705" name="Tijdelijke aanduiding voor datum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1726F9-EAFF-41AE-923E-5319FB4B9626}" type="datetime8">
              <a:rPr lang="nl-NL"/>
              <a:pPr/>
              <a:t>10-09-19 17:44</a:t>
            </a:fld>
            <a:endParaRPr lang="en-GB"/>
          </a:p>
        </p:txBody>
      </p:sp>
      <p:pic>
        <p:nvPicPr>
          <p:cNvPr id="297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546100" y="40466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Connecting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minds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met</a:t>
            </a:r>
          </a:p>
        </p:txBody>
      </p:sp>
      <p:pic>
        <p:nvPicPr>
          <p:cNvPr id="13" name="Picture 8" descr="http://www.6seconds.org/blog/wp-content/uploads/2008/10/brain_682x400_44774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412776"/>
            <a:ext cx="8214881" cy="4818112"/>
          </a:xfrm>
          <a:prstGeom prst="rect">
            <a:avLst/>
          </a:prstGeom>
          <a:noFill/>
        </p:spPr>
      </p:pic>
      <p:sp>
        <p:nvSpPr>
          <p:cNvPr id="15" name="Titel 1"/>
          <p:cNvSpPr txBox="1">
            <a:spLocks/>
          </p:cNvSpPr>
          <p:nvPr/>
        </p:nvSpPr>
        <p:spPr>
          <a:xfrm>
            <a:off x="539552" y="328498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66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DashBoost</a:t>
            </a:r>
            <a:endParaRPr lang="nl-NL" sz="66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38241</TotalTime>
  <Words>271</Words>
  <Application>Microsoft Macintosh PowerPoint</Application>
  <PresentationFormat>Diavoorstelling (4:3)</PresentationFormat>
  <Paragraphs>112</Paragraphs>
  <Slides>13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 Narrow</vt:lpstr>
      <vt:lpstr>Calibri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Verantwoordelijkheid en expertise zijn een setje </vt:lpstr>
      <vt:lpstr>PowerPoint-presentatie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Maud</dc:creator>
  <cp:lastModifiedBy>Maud Stehouwer</cp:lastModifiedBy>
  <cp:revision>124</cp:revision>
  <cp:lastPrinted>2014-04-10T19:42:03Z</cp:lastPrinted>
  <dcterms:created xsi:type="dcterms:W3CDTF">2010-08-23T14:45:38Z</dcterms:created>
  <dcterms:modified xsi:type="dcterms:W3CDTF">2019-09-11T06:12:05Z</dcterms:modified>
</cp:coreProperties>
</file>