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55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9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32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1AF72-7964-344E-B0F5-06F970E067A1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A8E74-DCBF-4944-A2D4-2511334107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777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027AD836-4677-284F-B98B-FB58676BAD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201150"/>
            <a:ext cx="2971800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78" tIns="45289" rIns="90578" bIns="45289" anchor="b"/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856DDFF-E8CA-E54A-AF7C-A3D66B2A9C6A}" type="slidenum">
              <a:rPr lang="de-DE" altLang="nl-NL" sz="1100">
                <a:solidFill>
                  <a:schemeClr val="tx1"/>
                </a:solidFill>
              </a:rPr>
              <a:pPr algn="r" eaLnBrk="1" hangingPunct="1"/>
              <a:t>1</a:t>
            </a:fld>
            <a:endParaRPr lang="de-DE" altLang="nl-NL" sz="1100">
              <a:solidFill>
                <a:schemeClr val="tx1"/>
              </a:solidFill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B2D131A-AC94-694F-9594-D3A9A7313E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04788" y="728663"/>
            <a:ext cx="6453187" cy="3630612"/>
          </a:xfrm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7C1B047-E452-D84B-A04C-4CD9EF163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02163"/>
            <a:ext cx="5029200" cy="435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nl-NL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38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217382-C452-564D-89FA-B079489CC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393EB93-3C36-AC42-B0E8-CAE53757B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50C1C6-BD5A-854E-A26C-FA8F2599F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CB11BE5-9EC7-6840-A755-32309BAA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569ACB-E4A8-AF45-A280-F4C68823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489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528E4-9AA1-EA49-82DC-19E80577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1A35B33-DAEB-864A-8139-B358589BE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C62E51-D4ED-3E4E-97A5-32FE3F0C8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6C49AD1-59F6-D141-8620-1166C5A6C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DE4E5A-0C29-9340-9171-B8E6A2EC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48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E91ECF4-D1E4-414B-81C5-7FABE9CD13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5CD4180-6B28-3B4C-BE7C-889E22407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AC355D-262B-E04F-B9C6-6B190F9C9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C9C94E-71E4-2546-834F-824D9C4A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5AE221-6464-CF4A-B6E5-4240D0DC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871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C20C7-0714-8546-89E9-187E74D7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C99DA0-67B1-6540-9BA8-0F7CD8E7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1847FC-CCC2-4246-94CA-E0236257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85DD28-FE7D-094E-8C7F-706C48F28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C5F424-88F2-2249-ACC4-80586638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65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F4B64-F88A-1A4D-8CB0-D71AE5963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31D955-36DE-B34C-82ED-5BEF7DA1E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8824404-EE1A-A548-814C-94ECD4AE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5B7871-903D-964D-8FF1-511CA08D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6506C7-5713-CE42-B327-2E1F5966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539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59662-7C08-F64F-B985-44786736E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DD29ED-3443-0D43-8E2A-961484A25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8D492B-F305-0C47-8273-F1C75C20E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91AED0-AC5E-914B-8FAC-8D2C67E7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27210B-87A1-AA40-890C-1EEA26F7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0DD90FC-DE46-E843-BA26-ABC1AB505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57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54E08-25BD-6E46-B00E-B8C7373B7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B86739A-376E-8645-A2DB-23529AE71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FD8154-3A50-4A4D-94DB-1D4E718F3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E8F2480-719C-0741-9A6E-25B9602A26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A5869E5-B6DD-C540-91CB-D52798010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789520B-F219-B048-B0C0-33438822F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D9332CF-85FB-E042-B292-E13F57EE2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027AAEA-160B-414C-8FCF-C382E9AFC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2909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9C1EB-CCBF-7E42-B584-47895AC09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10C038-D5DA-AB46-83D8-F224E20D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99DDB02-3214-E347-9904-24C4F42CE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ED76817-29C7-4E4B-899E-4777E1638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834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24A7BB-8DDF-0D43-AE61-331CCCEDD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CEFDA55-245A-6F4D-96A6-3DAA0F24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B43D30-CEB2-F744-855C-5FB1B5CF1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992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A41E7-65B8-C740-9132-02019A29F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1C7F9C-A453-7E4D-862C-51203B380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782F777-96DC-A742-9762-8A9BD18BC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96D038-A91E-1749-B300-0CE342EEF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EEE61E3-7CED-D34E-AFE6-EBB94F8E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340836-4CD7-8749-A4CB-503A984E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876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DABFC-ED52-D943-B422-A8ABE49A7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AFB7FAB-3DDC-7741-A038-23E3F05E0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7FB4814-8C42-BD47-89A7-B1FDD40A5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850AF2B-B051-4C43-8F13-E79BB64E3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898F4F-D1D9-024D-953C-1079ACFBD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DAEDAF9-F636-D746-A6D3-B0937149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61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EFECE15-C271-9342-A4DD-DFA7A391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8CFBCA-DB03-EB46-AC5D-CCEBCD36F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FB7FA7-F400-EB49-92E9-7653EBE07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DDEA1-44A8-C24A-B3BE-D58B302B6F8E}" type="datetimeFigureOut">
              <a:rPr lang="nl-NL" smtClean="0"/>
              <a:t>10-09-19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278EAA-E49B-0F4F-839C-4114E4201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3C32CB-F9AD-AD4D-8F17-6D96D76AA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7330C-7F01-C640-A5FE-82CB3886E3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87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4742A455-4E5D-0F47-8BC4-6A33AFE63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4" y="3476595"/>
            <a:ext cx="184731" cy="400110"/>
          </a:xfrm>
          <a:prstGeom prst="rect">
            <a:avLst/>
          </a:prstGeom>
          <a:solidFill>
            <a:srgbClr val="F2F5F8"/>
          </a:solidFill>
          <a:ln w="9525">
            <a:solidFill>
              <a:srgbClr val="81A1B7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49154" name="Fußzeilenplatzhalter 4">
            <a:extLst>
              <a:ext uri="{FF2B5EF4-FFF2-40B4-BE49-F238E27FC236}">
                <a16:creationId xmlns:a16="http://schemas.microsoft.com/office/drawing/2014/main" id="{159CD059-0E92-134B-92D9-65D86AA8F604}"/>
              </a:ext>
            </a:extLst>
          </p:cNvPr>
          <p:cNvSpPr txBox="1">
            <a:spLocks noGrp="1"/>
          </p:cNvSpPr>
          <p:nvPr/>
        </p:nvSpPr>
        <p:spPr bwMode="auto">
          <a:xfrm>
            <a:off x="3863975" y="6597650"/>
            <a:ext cx="44640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nl-NL" altLang="nl-NL" sz="1800">
              <a:solidFill>
                <a:srgbClr val="333333"/>
              </a:solidFill>
            </a:endParaRPr>
          </a:p>
        </p:txBody>
      </p:sp>
      <p:sp>
        <p:nvSpPr>
          <p:cNvPr id="49155" name="Foliennummernplatzhalter 5">
            <a:extLst>
              <a:ext uri="{FF2B5EF4-FFF2-40B4-BE49-F238E27FC236}">
                <a16:creationId xmlns:a16="http://schemas.microsoft.com/office/drawing/2014/main" id="{2738461D-88A0-CE47-9E78-DF4B6B17BD82}"/>
              </a:ext>
            </a:extLst>
          </p:cNvPr>
          <p:cNvSpPr txBox="1">
            <a:spLocks noGrp="1"/>
          </p:cNvSpPr>
          <p:nvPr/>
        </p:nvSpPr>
        <p:spPr bwMode="auto">
          <a:xfrm>
            <a:off x="8355013" y="6597650"/>
            <a:ext cx="21336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rIns="0"/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FE123355-C468-5A49-992D-8E81C0F48473}" type="slidenum">
              <a:rPr lang="de-DE" altLang="nl-NL" sz="1800">
                <a:solidFill>
                  <a:srgbClr val="333333"/>
                </a:solidFill>
              </a:rPr>
              <a:pPr algn="r" eaLnBrk="1" hangingPunct="1"/>
              <a:t>1</a:t>
            </a:fld>
            <a:endParaRPr lang="de-DE" altLang="nl-NL" sz="1800">
              <a:solidFill>
                <a:srgbClr val="333333"/>
              </a:solidFill>
            </a:endParaRPr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id="{C04BB846-CBAE-8E49-9E3E-2C2903F834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7900" y="2046288"/>
            <a:ext cx="576103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49157" name="Line 5">
            <a:extLst>
              <a:ext uri="{FF2B5EF4-FFF2-40B4-BE49-F238E27FC236}">
                <a16:creationId xmlns:a16="http://schemas.microsoft.com/office/drawing/2014/main" id="{A2C5FA3D-312C-324B-A771-3FE85AAA81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8214" y="1266825"/>
            <a:ext cx="5761037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F8097C19-C898-3A4C-8C4B-0E20F2E02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6625" y="4365625"/>
            <a:ext cx="576103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49159" name="Text Box 8">
            <a:extLst>
              <a:ext uri="{FF2B5EF4-FFF2-40B4-BE49-F238E27FC236}">
                <a16:creationId xmlns:a16="http://schemas.microsoft.com/office/drawing/2014/main" id="{84E4A31F-BFF2-714C-AFD7-033372B81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1" y="1908176"/>
            <a:ext cx="4905375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81A1B7"/>
              </a:buClr>
              <a:buFont typeface="Symbol" pitchFamily="2" charset="2"/>
              <a:buNone/>
            </a:pPr>
            <a:endParaRPr lang="de-DE" altLang="nl-NL" sz="1400"/>
          </a:p>
          <a:p>
            <a:pPr eaLnBrk="1" hangingPunct="1">
              <a:buClr>
                <a:srgbClr val="81A1B7"/>
              </a:buClr>
              <a:buFont typeface="Symbol" pitchFamily="2" charset="2"/>
              <a:buChar char="-"/>
            </a:pPr>
            <a:endParaRPr lang="de-DE" altLang="nl-NL" sz="1400"/>
          </a:p>
          <a:p>
            <a:pPr eaLnBrk="1" hangingPunct="1">
              <a:buFont typeface="Wingdings" pitchFamily="2" charset="2"/>
              <a:buChar char="§"/>
            </a:pPr>
            <a:endParaRPr lang="de-DE" altLang="nl-NL" sz="1500" b="1">
              <a:solidFill>
                <a:srgbClr val="81A1B7"/>
              </a:solidFill>
            </a:endParaRPr>
          </a:p>
          <a:p>
            <a:pPr lvl="1" eaLnBrk="1" hangingPunct="1"/>
            <a:endParaRPr lang="de-DE" altLang="nl-NL" sz="1600">
              <a:solidFill>
                <a:srgbClr val="81A1B7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endParaRPr lang="de-DE" altLang="nl-NL" sz="1400"/>
          </a:p>
        </p:txBody>
      </p:sp>
      <p:sp>
        <p:nvSpPr>
          <p:cNvPr id="49160" name="Datumsplatzhalter 15">
            <a:extLst>
              <a:ext uri="{FF2B5EF4-FFF2-40B4-BE49-F238E27FC236}">
                <a16:creationId xmlns:a16="http://schemas.microsoft.com/office/drawing/2014/main" id="{4427222A-D19B-B54D-8BCB-8B81E723CEF2}"/>
              </a:ext>
            </a:extLst>
          </p:cNvPr>
          <p:cNvSpPr txBox="1">
            <a:spLocks noGrp="1"/>
          </p:cNvSpPr>
          <p:nvPr/>
        </p:nvSpPr>
        <p:spPr bwMode="auto">
          <a:xfrm>
            <a:off x="1703388" y="6597650"/>
            <a:ext cx="21336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/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nl-NL" altLang="nl-NL" sz="1800">
              <a:solidFill>
                <a:srgbClr val="333333"/>
              </a:solidFill>
            </a:endParaRPr>
          </a:p>
        </p:txBody>
      </p:sp>
      <p:sp>
        <p:nvSpPr>
          <p:cNvPr id="49161" name="Rectangle 10">
            <a:extLst>
              <a:ext uri="{FF2B5EF4-FFF2-40B4-BE49-F238E27FC236}">
                <a16:creationId xmlns:a16="http://schemas.microsoft.com/office/drawing/2014/main" id="{7FCDA3D9-867F-FF47-AE34-639637B35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33375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nl-NL" sz="2400" b="1">
                <a:solidFill>
                  <a:srgbClr val="333333"/>
                </a:solidFill>
              </a:rPr>
              <a:t>Funktion</a:t>
            </a:r>
          </a:p>
        </p:txBody>
      </p:sp>
      <p:sp>
        <p:nvSpPr>
          <p:cNvPr id="49162" name="Rectangle 11">
            <a:extLst>
              <a:ext uri="{FF2B5EF4-FFF2-40B4-BE49-F238E27FC236}">
                <a16:creationId xmlns:a16="http://schemas.microsoft.com/office/drawing/2014/main" id="{0F0896AB-B561-D64F-B965-59768C698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4" y="998538"/>
            <a:ext cx="855027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nl-NL" sz="1800" b="1">
                <a:solidFill>
                  <a:schemeClr val="tx1"/>
                </a:solidFill>
              </a:rPr>
              <a:t>Masseumsatz</a:t>
            </a:r>
          </a:p>
          <a:p>
            <a:endParaRPr lang="de-DE" altLang="nl-NL" sz="2400" b="1" u="sng">
              <a:solidFill>
                <a:srgbClr val="81A1B7"/>
              </a:solidFill>
            </a:endParaRPr>
          </a:p>
          <a:p>
            <a:r>
              <a:rPr lang="de-DE" altLang="nl-NL" sz="1800">
                <a:solidFill>
                  <a:schemeClr val="tx1"/>
                </a:solidFill>
              </a:rPr>
              <a:t>Der Lade- und Entladevorgang ist an eine </a:t>
            </a:r>
            <a:r>
              <a:rPr lang="de-DE" altLang="nl-NL" sz="1800" b="1">
                <a:solidFill>
                  <a:srgbClr val="81A1B7"/>
                </a:solidFill>
              </a:rPr>
              <a:t>Umwandlung der beteiligten Stoffe</a:t>
            </a:r>
            <a:r>
              <a:rPr lang="de-DE" altLang="nl-NL" sz="1800">
                <a:solidFill>
                  <a:schemeClr val="tx1"/>
                </a:solidFill>
              </a:rPr>
              <a:t> gebunden.</a:t>
            </a:r>
          </a:p>
        </p:txBody>
      </p:sp>
      <p:pic>
        <p:nvPicPr>
          <p:cNvPr id="49163" name="Picture 12">
            <a:extLst>
              <a:ext uri="{FF2B5EF4-FFF2-40B4-BE49-F238E27FC236}">
                <a16:creationId xmlns:a16="http://schemas.microsoft.com/office/drawing/2014/main" id="{1FF7238D-A73D-7A41-8C02-022960C02B64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" t="713" r="981" b="2493"/>
          <a:stretch>
            <a:fillRect/>
          </a:stretch>
        </p:blipFill>
        <p:spPr bwMode="auto">
          <a:xfrm>
            <a:off x="1992314" y="2924176"/>
            <a:ext cx="22320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4" name="Text Box 13">
            <a:extLst>
              <a:ext uri="{FF2B5EF4-FFF2-40B4-BE49-F238E27FC236}">
                <a16:creationId xmlns:a16="http://schemas.microsoft.com/office/drawing/2014/main" id="{AAF86294-705B-6F4F-8C66-02FA25E4D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1" y="2565401"/>
            <a:ext cx="969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nl-NL" sz="1800" b="1">
                <a:solidFill>
                  <a:srgbClr val="81A1B7"/>
                </a:solidFill>
              </a:rPr>
              <a:t>PbO</a:t>
            </a:r>
            <a:r>
              <a:rPr lang="de-DE" altLang="nl-NL" sz="1800" b="1" baseline="-25000">
                <a:solidFill>
                  <a:srgbClr val="81A1B7"/>
                </a:solidFill>
              </a:rPr>
              <a:t>2</a:t>
            </a:r>
          </a:p>
        </p:txBody>
      </p:sp>
      <p:pic>
        <p:nvPicPr>
          <p:cNvPr id="49165" name="Picture 14">
            <a:extLst>
              <a:ext uri="{FF2B5EF4-FFF2-40B4-BE49-F238E27FC236}">
                <a16:creationId xmlns:a16="http://schemas.microsoft.com/office/drawing/2014/main" id="{D0910AA8-6C6D-2848-9F14-732153B57B16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" r="903" b="1288"/>
          <a:stretch>
            <a:fillRect/>
          </a:stretch>
        </p:blipFill>
        <p:spPr bwMode="auto">
          <a:xfrm>
            <a:off x="4800601" y="2898776"/>
            <a:ext cx="2232025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6" name="Text Box 15">
            <a:extLst>
              <a:ext uri="{FF2B5EF4-FFF2-40B4-BE49-F238E27FC236}">
                <a16:creationId xmlns:a16="http://schemas.microsoft.com/office/drawing/2014/main" id="{DEB5ED08-2B9A-5F40-A17B-A243CC22C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1" y="2565401"/>
            <a:ext cx="969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nl-NL" sz="1800" b="1">
                <a:solidFill>
                  <a:srgbClr val="81A1B7"/>
                </a:solidFill>
              </a:rPr>
              <a:t>Pb</a:t>
            </a:r>
            <a:endParaRPr lang="de-DE" altLang="nl-NL" sz="1800" b="1" baseline="-25000">
              <a:solidFill>
                <a:srgbClr val="81A1B7"/>
              </a:solidFill>
            </a:endParaRPr>
          </a:p>
        </p:txBody>
      </p:sp>
      <p:graphicFrame>
        <p:nvGraphicFramePr>
          <p:cNvPr id="49167" name="Object 16">
            <a:extLst>
              <a:ext uri="{FF2B5EF4-FFF2-40B4-BE49-F238E27FC236}">
                <a16:creationId xmlns:a16="http://schemas.microsoft.com/office/drawing/2014/main" id="{6166CA3C-1535-5340-9E4C-B467DAD693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8888" y="2924176"/>
          <a:ext cx="2519362" cy="180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kument" r:id="rId6" imgW="26136600" imgH="18757900" progId="Word.Document.8">
                  <p:embed/>
                </p:oleObj>
              </mc:Choice>
              <mc:Fallback>
                <p:oleObj name="Dokument" r:id="rId6" imgW="26136600" imgH="18757900" progId="Word.Document.8">
                  <p:embed/>
                  <p:pic>
                    <p:nvPicPr>
                      <p:cNvPr id="49167" name="Object 16">
                        <a:extLst>
                          <a:ext uri="{FF2B5EF4-FFF2-40B4-BE49-F238E27FC236}">
                            <a16:creationId xmlns:a16="http://schemas.microsoft.com/office/drawing/2014/main" id="{6166CA3C-1535-5340-9E4C-B467DAD693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888" y="2924176"/>
                        <a:ext cx="2519362" cy="180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8" name="Text Box 17">
            <a:extLst>
              <a:ext uri="{FF2B5EF4-FFF2-40B4-BE49-F238E27FC236}">
                <a16:creationId xmlns:a16="http://schemas.microsoft.com/office/drawing/2014/main" id="{5D4D9243-89F9-8849-A185-C48CBB6F9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51" y="2565401"/>
            <a:ext cx="969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nl-NL" sz="1800" b="1">
                <a:solidFill>
                  <a:srgbClr val="81A1B7"/>
                </a:solidFill>
              </a:rPr>
              <a:t>PbSO</a:t>
            </a:r>
            <a:r>
              <a:rPr lang="de-DE" altLang="nl-NL" sz="1800" b="1" baseline="-25000">
                <a:solidFill>
                  <a:srgbClr val="81A1B7"/>
                </a:solidFill>
              </a:rPr>
              <a:t>4</a:t>
            </a:r>
          </a:p>
        </p:txBody>
      </p:sp>
      <p:sp>
        <p:nvSpPr>
          <p:cNvPr id="49169" name="Rectangle 18">
            <a:extLst>
              <a:ext uri="{FF2B5EF4-FFF2-40B4-BE49-F238E27FC236}">
                <a16:creationId xmlns:a16="http://schemas.microsoft.com/office/drawing/2014/main" id="{20D81D2E-11C0-1241-B323-78C3251D1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9763" y="4778376"/>
            <a:ext cx="40513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nl-NL" sz="1800" b="1">
                <a:solidFill>
                  <a:schemeClr val="tx1"/>
                </a:solidFill>
              </a:rPr>
              <a:t>Elektronen</a:t>
            </a:r>
          </a:p>
          <a:p>
            <a:r>
              <a:rPr lang="de-DE" altLang="nl-NL" sz="1800">
                <a:solidFill>
                  <a:schemeClr val="tx1"/>
                </a:solidFill>
              </a:rPr>
              <a:t>Bilden den Stromfluss zwischen den Platten </a:t>
            </a:r>
            <a:r>
              <a:rPr lang="de-DE" altLang="nl-NL" sz="1800" i="1">
                <a:solidFill>
                  <a:srgbClr val="81A1B7"/>
                </a:solidFill>
              </a:rPr>
              <a:t>über den Verbraucher</a:t>
            </a:r>
            <a:r>
              <a:rPr lang="de-DE" altLang="nl-NL" sz="1800">
                <a:solidFill>
                  <a:schemeClr val="tx1"/>
                </a:solidFill>
              </a:rPr>
              <a:t> beim Entladen bzw. über das Ladegerät beim Laden.</a:t>
            </a:r>
          </a:p>
        </p:txBody>
      </p:sp>
      <p:sp>
        <p:nvSpPr>
          <p:cNvPr id="49170" name="Rectangle 19">
            <a:extLst>
              <a:ext uri="{FF2B5EF4-FFF2-40B4-BE49-F238E27FC236}">
                <a16:creationId xmlns:a16="http://schemas.microsoft.com/office/drawing/2014/main" id="{E1A144E8-A99C-6042-9B94-DEC189A58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1175" y="4778376"/>
            <a:ext cx="37528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50B4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nl-NL" sz="1800" b="1">
                <a:solidFill>
                  <a:schemeClr val="tx1"/>
                </a:solidFill>
              </a:rPr>
              <a:t>Ionen</a:t>
            </a:r>
          </a:p>
          <a:p>
            <a:r>
              <a:rPr lang="de-DE" altLang="nl-NL" sz="1800">
                <a:solidFill>
                  <a:schemeClr val="tx1"/>
                </a:solidFill>
              </a:rPr>
              <a:t>Bilden den </a:t>
            </a:r>
            <a:r>
              <a:rPr lang="de-DE" altLang="nl-NL" sz="1800" i="1">
                <a:solidFill>
                  <a:srgbClr val="81A1B7"/>
                </a:solidFill>
              </a:rPr>
              <a:t>Stromfluss im Inneren der Zelle</a:t>
            </a:r>
            <a:r>
              <a:rPr lang="de-DE" altLang="nl-NL" sz="1800">
                <a:solidFill>
                  <a:schemeClr val="tx1"/>
                </a:solidFill>
              </a:rPr>
              <a:t> innerhalb des Elektrolyten.</a:t>
            </a:r>
            <a:r>
              <a:rPr lang="de-DE" altLang="nl-NL" sz="1800">
                <a:solidFill>
                  <a:srgbClr val="4D4D4D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16799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Macintosh PowerPoint</Application>
  <PresentationFormat>Breedbeeld</PresentationFormat>
  <Paragraphs>16</Paragraphs>
  <Slides>1</Slides>
  <Notes>1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Kantoorthema</vt:lpstr>
      <vt:lpstr>Microsoft Word-Dokument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Maud Stehouwer</dc:creator>
  <cp:lastModifiedBy>Maud Stehouwer</cp:lastModifiedBy>
  <cp:revision>1</cp:revision>
  <dcterms:created xsi:type="dcterms:W3CDTF">2019-09-10T15:37:52Z</dcterms:created>
  <dcterms:modified xsi:type="dcterms:W3CDTF">2019-09-10T15:39:32Z</dcterms:modified>
</cp:coreProperties>
</file>